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</p:sld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6" r:id="rId13"/>
    <p:sldId id="274" r:id="rId14"/>
    <p:sldId id="275" r:id="rId15"/>
    <p:sldId id="276" r:id="rId16"/>
    <p:sldId id="277" r:id="rId17"/>
    <p:sldId id="269" r:id="rId18"/>
    <p:sldId id="271" r:id="rId19"/>
    <p:sldId id="273" r:id="rId2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75" d="100"/>
          <a:sy n="75" d="100"/>
        </p:scale>
        <p:origin x="2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82200" y="1002517"/>
            <a:ext cx="8027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899000" y="3739317"/>
            <a:ext cx="439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13942" y="15448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7010578" y="3269874"/>
            <a:ext cx="76799" cy="767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11613365" y="6428661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367559" y="2076079"/>
            <a:ext cx="77112" cy="767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" name="Google Shape;17;p2"/>
          <p:cNvGrpSpPr/>
          <p:nvPr/>
        </p:nvGrpSpPr>
        <p:grpSpPr>
          <a:xfrm>
            <a:off x="11018243" y="-579154"/>
            <a:ext cx="251848" cy="1575375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314661" y="2152843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" name="Google Shape;22;p2"/>
          <p:cNvGrpSpPr/>
          <p:nvPr/>
        </p:nvGrpSpPr>
        <p:grpSpPr>
          <a:xfrm>
            <a:off x="4120995" y="-711543"/>
            <a:ext cx="130745" cy="1530128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6523695" y="-453482"/>
            <a:ext cx="161563" cy="1013993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334156" y="3203068"/>
            <a:ext cx="251533" cy="3291139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11914302" y="14"/>
            <a:ext cx="11285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2"/>
          <p:cNvSpPr/>
          <p:nvPr/>
        </p:nvSpPr>
        <p:spPr>
          <a:xfrm>
            <a:off x="862484" y="28595"/>
            <a:ext cx="11285" cy="225209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" name="Google Shape;35;p2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1448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2311633" y="1142200"/>
            <a:ext cx="7568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666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4277433" y="2782600"/>
            <a:ext cx="3637200" cy="9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grpSp>
        <p:nvGrpSpPr>
          <p:cNvPr id="220" name="Google Shape;220;p12"/>
          <p:cNvGrpSpPr/>
          <p:nvPr/>
        </p:nvGrpSpPr>
        <p:grpSpPr>
          <a:xfrm>
            <a:off x="963261" y="4550055"/>
            <a:ext cx="10265493" cy="2511284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3947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6261975" y="1820105"/>
            <a:ext cx="35408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6261975" y="2446855"/>
            <a:ext cx="4052400" cy="12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2533533" y="4170589"/>
            <a:ext cx="3297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778500" y="4797853"/>
            <a:ext cx="4052400" cy="1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9508517" y="487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4"/>
          <p:cNvSpPr/>
          <p:nvPr/>
        </p:nvSpPr>
        <p:spPr>
          <a:xfrm>
            <a:off x="11204251" y="2911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4"/>
          <p:cNvSpPr/>
          <p:nvPr/>
        </p:nvSpPr>
        <p:spPr>
          <a:xfrm>
            <a:off x="10369051" y="4834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14"/>
          <p:cNvSpPr/>
          <p:nvPr/>
        </p:nvSpPr>
        <p:spPr>
          <a:xfrm>
            <a:off x="11385918" y="7212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424284" y="58918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1" name="Google Shape;291;p14"/>
          <p:cNvSpPr/>
          <p:nvPr/>
        </p:nvSpPr>
        <p:spPr>
          <a:xfrm>
            <a:off x="605951" y="63219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5960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495367" y="3069600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1282567" y="2191668"/>
            <a:ext cx="29340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4837684" y="3069600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4624884" y="2191679"/>
            <a:ext cx="29340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8190165" y="3069600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7930565" y="2191668"/>
            <a:ext cx="30276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495367" y="5513067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1282567" y="4639001"/>
            <a:ext cx="29340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4837684" y="5513067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4711484" y="4639001"/>
            <a:ext cx="27608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8190165" y="5513067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7930565" y="4639001"/>
            <a:ext cx="30276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10097400" y="3698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6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6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16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16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16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16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16"/>
          <p:cNvSpPr/>
          <p:nvPr/>
        </p:nvSpPr>
        <p:spPr>
          <a:xfrm>
            <a:off x="404800" y="5868967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16"/>
          <p:cNvSpPr/>
          <p:nvPr/>
        </p:nvSpPr>
        <p:spPr>
          <a:xfrm>
            <a:off x="752101" y="6338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27681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624721" y="1830927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624721" y="2487327"/>
            <a:ext cx="25084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8072740" y="1830927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8072740" y="2487327"/>
            <a:ext cx="25084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624721" y="3705075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489121" y="4361475"/>
            <a:ext cx="27796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8072740" y="3705075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8072740" y="4361475"/>
            <a:ext cx="25084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10196500" y="1266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17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17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7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17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17"/>
          <p:cNvSpPr/>
          <p:nvPr/>
        </p:nvSpPr>
        <p:spPr>
          <a:xfrm>
            <a:off x="8132457" y="-200800"/>
            <a:ext cx="128060" cy="127283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17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17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17"/>
          <p:cNvSpPr/>
          <p:nvPr/>
        </p:nvSpPr>
        <p:spPr>
          <a:xfrm>
            <a:off x="404800" y="5868967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17"/>
          <p:cNvSpPr/>
          <p:nvPr/>
        </p:nvSpPr>
        <p:spPr>
          <a:xfrm>
            <a:off x="1088867" y="61502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02076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>
            <a:spLocks noGrp="1"/>
          </p:cNvSpPr>
          <p:nvPr>
            <p:ph type="ctrTitle"/>
          </p:nvPr>
        </p:nvSpPr>
        <p:spPr>
          <a:xfrm>
            <a:off x="1220215" y="3066059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1"/>
          </p:nvPr>
        </p:nvSpPr>
        <p:spPr>
          <a:xfrm>
            <a:off x="1172185" y="2369863"/>
            <a:ext cx="25564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ctrTitle" idx="2"/>
          </p:nvPr>
        </p:nvSpPr>
        <p:spPr>
          <a:xfrm>
            <a:off x="8460691" y="3066059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3"/>
          </p:nvPr>
        </p:nvSpPr>
        <p:spPr>
          <a:xfrm>
            <a:off x="8460691" y="2369863"/>
            <a:ext cx="25084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ctrTitle" idx="4"/>
          </p:nvPr>
        </p:nvSpPr>
        <p:spPr>
          <a:xfrm>
            <a:off x="1220215" y="3815367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5"/>
          </p:nvPr>
        </p:nvSpPr>
        <p:spPr>
          <a:xfrm>
            <a:off x="1220215" y="4471033"/>
            <a:ext cx="25084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ctrTitle" idx="6"/>
          </p:nvPr>
        </p:nvSpPr>
        <p:spPr>
          <a:xfrm>
            <a:off x="8460691" y="3815367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7"/>
          </p:nvPr>
        </p:nvSpPr>
        <p:spPr>
          <a:xfrm>
            <a:off x="8460691" y="4471033"/>
            <a:ext cx="22088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10196500" y="1266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8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8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8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8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8"/>
          <p:cNvSpPr/>
          <p:nvPr/>
        </p:nvSpPr>
        <p:spPr>
          <a:xfrm>
            <a:off x="8132457" y="-200800"/>
            <a:ext cx="128060" cy="127283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8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8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8"/>
          <p:cNvSpPr/>
          <p:nvPr/>
        </p:nvSpPr>
        <p:spPr>
          <a:xfrm>
            <a:off x="404800" y="5868967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8"/>
          <p:cNvSpPr/>
          <p:nvPr/>
        </p:nvSpPr>
        <p:spPr>
          <a:xfrm>
            <a:off x="1088867" y="61502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17638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3294867" y="2440100"/>
            <a:ext cx="5097600" cy="1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3870067" y="720000"/>
            <a:ext cx="3947200" cy="1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3052667" y="4790408"/>
            <a:ext cx="55820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/>
              </a:rPr>
              <a:t>Slidesgo</a:t>
            </a:r>
            <a:r>
              <a:rPr lang="en" sz="13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333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/>
              </a:rPr>
              <a:t>Flaticon</a:t>
            </a:r>
            <a:r>
              <a:rPr lang="en" sz="13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333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/>
              </a:rPr>
              <a:t>Freepik</a:t>
            </a:r>
            <a:endParaRPr sz="1333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1144329" y="1840893"/>
            <a:ext cx="174347" cy="174687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8" name="Google Shape;378;p19"/>
          <p:cNvSpPr/>
          <p:nvPr/>
        </p:nvSpPr>
        <p:spPr>
          <a:xfrm>
            <a:off x="2403265" y="5786917"/>
            <a:ext cx="174687" cy="174687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9" name="Google Shape;379;p19"/>
          <p:cNvSpPr/>
          <p:nvPr/>
        </p:nvSpPr>
        <p:spPr>
          <a:xfrm>
            <a:off x="9595495" y="1079389"/>
            <a:ext cx="174687" cy="174687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0" name="Google Shape;380;p19"/>
          <p:cNvSpPr/>
          <p:nvPr/>
        </p:nvSpPr>
        <p:spPr>
          <a:xfrm>
            <a:off x="10435314" y="5340697"/>
            <a:ext cx="141061" cy="14140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1" name="Google Shape;381;p19"/>
          <p:cNvSpPr/>
          <p:nvPr/>
        </p:nvSpPr>
        <p:spPr>
          <a:xfrm>
            <a:off x="8892997" y="4144609"/>
            <a:ext cx="83196" cy="83196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2" name="Google Shape;382;p19"/>
          <p:cNvSpPr/>
          <p:nvPr/>
        </p:nvSpPr>
        <p:spPr>
          <a:xfrm>
            <a:off x="2836364" y="3374384"/>
            <a:ext cx="149731" cy="150071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3" name="Google Shape;383;p19"/>
          <p:cNvSpPr/>
          <p:nvPr/>
        </p:nvSpPr>
        <p:spPr>
          <a:xfrm>
            <a:off x="9891901" y="4320687"/>
            <a:ext cx="149731" cy="150071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4" name="Google Shape;384;p19"/>
          <p:cNvSpPr/>
          <p:nvPr/>
        </p:nvSpPr>
        <p:spPr>
          <a:xfrm>
            <a:off x="10335033" y="1624779"/>
            <a:ext cx="115804" cy="115767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8892996" y="-519579"/>
            <a:ext cx="191688" cy="280856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2013372" y="677000"/>
            <a:ext cx="271379" cy="3550809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513808" y="1840896"/>
            <a:ext cx="265649" cy="3771913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400789" y="4279529"/>
            <a:ext cx="12176" cy="3624609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8" name="Google Shape;398;p19"/>
          <p:cNvSpPr/>
          <p:nvPr/>
        </p:nvSpPr>
        <p:spPr>
          <a:xfrm>
            <a:off x="9453768" y="3454413"/>
            <a:ext cx="12176" cy="2429815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1318674" y="-519555"/>
            <a:ext cx="82857" cy="1196571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11424964" y="2913080"/>
            <a:ext cx="286269" cy="3078129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8564282" y="4256879"/>
            <a:ext cx="115804" cy="115767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10961631" y="13"/>
            <a:ext cx="286269" cy="3078129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71163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810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88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9603187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3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1" name="Google Shape;41;p3"/>
          <p:cNvGrpSpPr/>
          <p:nvPr/>
        </p:nvGrpSpPr>
        <p:grpSpPr>
          <a:xfrm>
            <a:off x="11018243" y="-579154"/>
            <a:ext cx="251848" cy="1575375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11314661" y="2152843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6" name="Google Shape;46;p3"/>
          <p:cNvGrpSpPr/>
          <p:nvPr/>
        </p:nvGrpSpPr>
        <p:grpSpPr>
          <a:xfrm>
            <a:off x="4858531" y="-581597"/>
            <a:ext cx="177669" cy="2603169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11914302" y="14"/>
            <a:ext cx="11285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0" name="Google Shape;50;p3"/>
          <p:cNvGrpSpPr/>
          <p:nvPr/>
        </p:nvGrpSpPr>
        <p:grpSpPr>
          <a:xfrm>
            <a:off x="10677462" y="2811881"/>
            <a:ext cx="265335" cy="2853025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694662" y="1455398"/>
            <a:ext cx="265335" cy="2853025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708383" y="2323700"/>
            <a:ext cx="3496000" cy="11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2388783" y="3223267"/>
            <a:ext cx="4135200" cy="13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756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825100" y="2238900"/>
            <a:ext cx="4712400" cy="27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960000" y="6253500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4"/>
          <p:cNvSpPr/>
          <p:nvPr/>
        </p:nvSpPr>
        <p:spPr>
          <a:xfrm>
            <a:off x="2744633" y="55362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4"/>
          <p:cNvSpPr/>
          <p:nvPr/>
        </p:nvSpPr>
        <p:spPr>
          <a:xfrm>
            <a:off x="1909434" y="57285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4"/>
          <p:cNvSpPr/>
          <p:nvPr/>
        </p:nvSpPr>
        <p:spPr>
          <a:xfrm>
            <a:off x="2926300" y="59663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4"/>
          <p:cNvSpPr/>
          <p:nvPr/>
        </p:nvSpPr>
        <p:spPr>
          <a:xfrm>
            <a:off x="2113967" y="6260685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7" name="Google Shape;67;p4"/>
          <p:cNvGrpSpPr/>
          <p:nvPr/>
        </p:nvGrpSpPr>
        <p:grpSpPr>
          <a:xfrm>
            <a:off x="10864696" y="4006124"/>
            <a:ext cx="130745" cy="1530128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375228" y="5025685"/>
            <a:ext cx="161563" cy="1013993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11379653" y="5426177"/>
            <a:ext cx="76799" cy="1109065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10248134" y="6091834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4"/>
          <p:cNvSpPr/>
          <p:nvPr/>
        </p:nvSpPr>
        <p:spPr>
          <a:xfrm>
            <a:off x="11824167" y="5025685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57727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1231500" y="1594701"/>
            <a:ext cx="1309600" cy="7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1231516" y="2245457"/>
            <a:ext cx="349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9400505" y="1594700"/>
            <a:ext cx="1516400" cy="7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7266888" y="2245457"/>
            <a:ext cx="3650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157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9508517" y="487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5"/>
          <p:cNvSpPr/>
          <p:nvPr/>
        </p:nvSpPr>
        <p:spPr>
          <a:xfrm>
            <a:off x="11204251" y="2911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5"/>
          <p:cNvSpPr/>
          <p:nvPr/>
        </p:nvSpPr>
        <p:spPr>
          <a:xfrm>
            <a:off x="10369051" y="4834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5"/>
          <p:cNvSpPr/>
          <p:nvPr/>
        </p:nvSpPr>
        <p:spPr>
          <a:xfrm>
            <a:off x="11385918" y="7212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8" name="Google Shape;88;p5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424284" y="58918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5"/>
          <p:cNvSpPr/>
          <p:nvPr/>
        </p:nvSpPr>
        <p:spPr>
          <a:xfrm>
            <a:off x="605951" y="63219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61582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824408" y="2932033"/>
            <a:ext cx="2541200" cy="1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33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9508517" y="487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7"/>
          <p:cNvSpPr/>
          <p:nvPr/>
        </p:nvSpPr>
        <p:spPr>
          <a:xfrm>
            <a:off x="11204251" y="2911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7"/>
          <p:cNvSpPr/>
          <p:nvPr/>
        </p:nvSpPr>
        <p:spPr>
          <a:xfrm>
            <a:off x="10369051" y="4834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7"/>
          <p:cNvSpPr/>
          <p:nvPr/>
        </p:nvSpPr>
        <p:spPr>
          <a:xfrm>
            <a:off x="11385918" y="7212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2" name="Google Shape;112;p7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424284" y="58918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7"/>
          <p:cNvSpPr/>
          <p:nvPr/>
        </p:nvSpPr>
        <p:spPr>
          <a:xfrm>
            <a:off x="605951" y="63219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8710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716000" y="1995200"/>
            <a:ext cx="6760000" cy="2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413942" y="15448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8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8"/>
          <p:cNvSpPr/>
          <p:nvPr/>
        </p:nvSpPr>
        <p:spPr>
          <a:xfrm>
            <a:off x="7010578" y="3269874"/>
            <a:ext cx="76799" cy="767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8"/>
          <p:cNvSpPr/>
          <p:nvPr/>
        </p:nvSpPr>
        <p:spPr>
          <a:xfrm>
            <a:off x="367559" y="2076079"/>
            <a:ext cx="77112" cy="767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8"/>
          <p:cNvSpPr/>
          <p:nvPr/>
        </p:nvSpPr>
        <p:spPr>
          <a:xfrm>
            <a:off x="3077176" y="400318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8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5" name="Google Shape;125;p8"/>
          <p:cNvGrpSpPr/>
          <p:nvPr/>
        </p:nvGrpSpPr>
        <p:grpSpPr>
          <a:xfrm>
            <a:off x="11018243" y="-579154"/>
            <a:ext cx="251848" cy="1575375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11314661" y="2152843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8"/>
          <p:cNvSpPr/>
          <p:nvPr/>
        </p:nvSpPr>
        <p:spPr>
          <a:xfrm>
            <a:off x="8390672" y="11141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8"/>
          <p:cNvSpPr/>
          <p:nvPr/>
        </p:nvSpPr>
        <p:spPr>
          <a:xfrm>
            <a:off x="2371339" y="2875704"/>
            <a:ext cx="159991" cy="159955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2" name="Google Shape;132;p8"/>
          <p:cNvGrpSpPr/>
          <p:nvPr/>
        </p:nvGrpSpPr>
        <p:grpSpPr>
          <a:xfrm>
            <a:off x="4120995" y="-711543"/>
            <a:ext cx="130745" cy="1530128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6523695" y="-453482"/>
            <a:ext cx="161563" cy="1013993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9290448" y="113920"/>
            <a:ext cx="177669" cy="2603169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334156" y="3203068"/>
            <a:ext cx="251533" cy="3291139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1309890" y="2260129"/>
            <a:ext cx="265649" cy="3771913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862484" y="28595"/>
            <a:ext cx="11285" cy="225209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10677462" y="2811881"/>
            <a:ext cx="265335" cy="2853025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3602692" y="1544868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8" name="Google Shape;158;p8"/>
          <p:cNvGrpSpPr/>
          <p:nvPr/>
        </p:nvGrpSpPr>
        <p:grpSpPr>
          <a:xfrm>
            <a:off x="5460195" y="-1146253"/>
            <a:ext cx="265335" cy="2853025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8444382" y="4939920"/>
            <a:ext cx="177669" cy="2603169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3602695" y="4817018"/>
            <a:ext cx="161563" cy="1013993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7386031" y="602229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8"/>
          <p:cNvSpPr/>
          <p:nvPr/>
        </p:nvSpPr>
        <p:spPr>
          <a:xfrm>
            <a:off x="9325623" y="45050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63723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40946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775900" y="4522195"/>
            <a:ext cx="5502000" cy="17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6431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4091567" y="4100433"/>
            <a:ext cx="4074400" cy="7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3110667" y="2398767"/>
            <a:ext cx="5970800" cy="10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2161559" y="38541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11"/>
          <p:cNvSpPr/>
          <p:nvPr/>
        </p:nvSpPr>
        <p:spPr>
          <a:xfrm>
            <a:off x="1651653" y="2809179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11"/>
          <p:cNvSpPr/>
          <p:nvPr/>
        </p:nvSpPr>
        <p:spPr>
          <a:xfrm>
            <a:off x="11613365" y="6428661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11"/>
          <p:cNvSpPr/>
          <p:nvPr/>
        </p:nvSpPr>
        <p:spPr>
          <a:xfrm>
            <a:off x="367559" y="2076079"/>
            <a:ext cx="77112" cy="767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11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10956009" y="4769030"/>
            <a:ext cx="251848" cy="1575375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11625061" y="1553176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10025796" y="4324424"/>
            <a:ext cx="130745" cy="1530128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1074428" y="3938218"/>
            <a:ext cx="161563" cy="1013993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334156" y="3203068"/>
            <a:ext cx="251533" cy="3291139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11076286" y="-511969"/>
            <a:ext cx="11285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11"/>
          <p:cNvSpPr/>
          <p:nvPr/>
        </p:nvSpPr>
        <p:spPr>
          <a:xfrm>
            <a:off x="862484" y="28595"/>
            <a:ext cx="11285" cy="225209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10109787" y="2446045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6560227" y="-661988"/>
            <a:ext cx="251848" cy="1575375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9446406" y="732763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4040628" y="-298465"/>
            <a:ext cx="161563" cy="1013993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3075057" y="3425629"/>
            <a:ext cx="265649" cy="3771913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459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188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5" r:id="rId12"/>
    <p:sldLayoutId id="2147483676" r:id="rId13"/>
    <p:sldLayoutId id="2147483677" r:id="rId14"/>
    <p:sldLayoutId id="2147483678" r:id="rId15"/>
    <p:sldLayoutId id="2147483681" r:id="rId1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90755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legacy/event/sec05/tech/full_papers/linn/linn.pdf" TargetMode="External"/><Relationship Id="rId2" Type="http://schemas.openxmlformats.org/officeDocument/2006/relationships/hyperlink" Target="https://linuxhint.com/understanding_elf_file_format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ujaen.es/servicios/sinformatica/sites/servicio_sinformatica/files/uploads/guiaspracticas/Guias%20de%20seguridad%20UJA%20-%203.%20Malware.pdf" TargetMode="External"/><Relationship Id="rId5" Type="http://schemas.openxmlformats.org/officeDocument/2006/relationships/hyperlink" Target="https://www.avg.com/es/signal/what-is-malware" TargetMode="External"/><Relationship Id="rId4" Type="http://schemas.openxmlformats.org/officeDocument/2006/relationships/hyperlink" Target="https://www.syneidis.com/es/ranking-of-the-12-most-harmful-types-of-malware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losvirus.es/lsass-exe/" TargetMode="External"/><Relationship Id="rId3" Type="http://schemas.openxmlformats.org/officeDocument/2006/relationships/hyperlink" Target="https://www.pandasecurity.com/spain/mediacenter/malware/que-es-un-ransomware/" TargetMode="External"/><Relationship Id="rId7" Type="http://schemas.openxmlformats.org/officeDocument/2006/relationships/hyperlink" Target="http://diposit.ub.edu/dspace/bitstream/2445/117062/2/memoria.pdf" TargetMode="External"/><Relationship Id="rId2" Type="http://schemas.openxmlformats.org/officeDocument/2006/relationships/hyperlink" Target="https://owasp.org/www-community/attacks/Code_Injection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pandasecurity.com/spain/mediacenter/src/uploads/2017/05/1705-Informe_WannaCry-v160-es.pdf" TargetMode="External"/><Relationship Id="rId5" Type="http://schemas.openxmlformats.org/officeDocument/2006/relationships/hyperlink" Target="https://www.eset.com/es/caracteristicas/ransomware/" TargetMode="External"/><Relationship Id="rId10" Type="http://schemas.openxmlformats.org/officeDocument/2006/relationships/hyperlink" Target="https://docs.microsoft.com/en-us/" TargetMode="External"/><Relationship Id="rId4" Type="http://schemas.openxmlformats.org/officeDocument/2006/relationships/hyperlink" Target="https://kb.iu.edu/d/atue" TargetMode="External"/><Relationship Id="rId9" Type="http://schemas.openxmlformats.org/officeDocument/2006/relationships/hyperlink" Target="https://stackoverflow.com/questions/27214966/exe-header-information-reloc-rsrc-mean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934088"/>
            <a:ext cx="8027600" cy="2736800"/>
          </a:xfrm>
        </p:spPr>
        <p:txBody>
          <a:bodyPr/>
          <a:lstStyle/>
          <a:p>
            <a:r>
              <a:rPr lang="es-MX" dirty="0" err="1" smtClean="0"/>
              <a:t>WannaCry</a:t>
            </a:r>
            <a:r>
              <a:rPr lang="es-MX" dirty="0" smtClean="0"/>
              <a:t> y </a:t>
            </a:r>
            <a:r>
              <a:rPr lang="es-MX" smtClean="0"/>
              <a:t>EternalBlue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20323" y="4359606"/>
            <a:ext cx="4394000" cy="1056800"/>
          </a:xfrm>
        </p:spPr>
        <p:txBody>
          <a:bodyPr/>
          <a:lstStyle/>
          <a:p>
            <a:r>
              <a:rPr lang="es-MX" dirty="0" smtClean="0"/>
              <a:t>Alumno: Reza Chavarria Sergio Gabriel</a:t>
            </a:r>
          </a:p>
          <a:p>
            <a:r>
              <a:rPr lang="es-MX" dirty="0" err="1" smtClean="0"/>
              <a:t>Prof</a:t>
            </a:r>
            <a:r>
              <a:rPr lang="es-MX" dirty="0" smtClean="0"/>
              <a:t>: </a:t>
            </a:r>
            <a:r>
              <a:rPr lang="es-MX" dirty="0"/>
              <a:t>Gunnar Eyal Wolf Iszaevich</a:t>
            </a:r>
            <a:endParaRPr lang="es-MX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5651" y1="33984" x2="75651" y2="33984"/>
                        <a14:foregroundMark x1="67578" y1="36230" x2="67578" y2="36230"/>
                        <a14:foregroundMark x1="75000" y1="45313" x2="75000" y2="45313"/>
                        <a14:foregroundMark x1="68880" y1="45215" x2="68880" y2="45215"/>
                        <a14:foregroundMark x1="77734" y1="60840" x2="77734" y2="60840"/>
                        <a14:foregroundMark x1="71615" y1="66895" x2="71615" y2="66895"/>
                        <a14:foregroundMark x1="75130" y1="78711" x2="75130" y2="78711"/>
                        <a14:backgroundMark x1="53255" y1="16895" x2="53255" y2="16895"/>
                        <a14:backgroundMark x1="54167" y1="20313" x2="54167" y2="20313"/>
                        <a14:backgroundMark x1="54297" y1="23340" x2="54297" y2="23340"/>
                        <a14:backgroundMark x1="23568" y1="44336" x2="23568" y2="44336"/>
                        <a14:backgroundMark x1="23568" y1="64063" x2="23568" y2="64063"/>
                        <a14:backgroundMark x1="49870" y1="84570" x2="49870" y2="84570"/>
                        <a14:backgroundMark x1="51693" y1="82031" x2="51693" y2="82031"/>
                        <a14:backgroundMark x1="77604" y1="68262" x2="77604" y2="68262"/>
                        <a14:backgroundMark x1="80078" y1="48926" x2="80078" y2="48926"/>
                        <a14:backgroundMark x1="80990" y1="43848" x2="80990" y2="4384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154988" y="1332896"/>
            <a:ext cx="4404527" cy="587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8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825100" y="548900"/>
            <a:ext cx="6210700" cy="770400"/>
          </a:xfrm>
        </p:spPr>
        <p:txBody>
          <a:bodyPr/>
          <a:lstStyle/>
          <a:p>
            <a:r>
              <a:rPr lang="es-MX" dirty="0" smtClean="0">
                <a:solidFill>
                  <a:schemeClr val="accent3"/>
                </a:solidFill>
              </a:rPr>
              <a:t>Información del Fichero </a:t>
            </a:r>
            <a:endParaRPr lang="es-MX" dirty="0">
              <a:solidFill>
                <a:schemeClr val="accent3"/>
              </a:solidFill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909747"/>
              </p:ext>
            </p:extLst>
          </p:nvPr>
        </p:nvGraphicFramePr>
        <p:xfrm>
          <a:off x="2088197" y="1787049"/>
          <a:ext cx="8046403" cy="363239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687394">
                  <a:extLst>
                    <a:ext uri="{9D8B030D-6E8A-4147-A177-3AD203B41FA5}">
                      <a16:colId xmlns:a16="http://schemas.microsoft.com/office/drawing/2014/main" val="932246921"/>
                    </a:ext>
                  </a:extLst>
                </a:gridCol>
                <a:gridCol w="4359009">
                  <a:extLst>
                    <a:ext uri="{9D8B030D-6E8A-4147-A177-3AD203B41FA5}">
                      <a16:colId xmlns:a16="http://schemas.microsoft.com/office/drawing/2014/main" val="673477937"/>
                    </a:ext>
                  </a:extLst>
                </a:gridCol>
              </a:tblGrid>
              <a:tr h="439876"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Tamaño</a:t>
                      </a:r>
                      <a:endParaRPr lang="es-MX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3.514.368 bytes</a:t>
                      </a:r>
                      <a:endParaRPr lang="es-MX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3307567"/>
                  </a:ext>
                </a:extLst>
              </a:tr>
              <a:tr h="828449"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Fecha interna</a:t>
                      </a:r>
                      <a:endParaRPr lang="es-MX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20/11/2010 10:05</a:t>
                      </a:r>
                      <a:endParaRPr lang="es-MX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3813094"/>
                  </a:ext>
                </a:extLst>
              </a:tr>
              <a:tr h="722475"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Compilador</a:t>
                      </a:r>
                      <a:endParaRPr lang="es-MX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Microsoft Visual C++ 6.0</a:t>
                      </a:r>
                      <a:endParaRPr lang="es-MX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857203"/>
                  </a:ext>
                </a:extLst>
              </a:tr>
              <a:tr h="1167075"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Detalles</a:t>
                      </a:r>
                      <a:endParaRPr lang="es-MX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Archivo ZIP con contraseña “WNcry@2ol7</a:t>
                      </a:r>
                      <a:r>
                        <a:rPr lang="es-MX" sz="2000" dirty="0" smtClean="0">
                          <a:effectLst/>
                        </a:rPr>
                        <a:t>”</a:t>
                      </a:r>
                      <a:endParaRPr lang="es-MX" sz="20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604024"/>
                  </a:ext>
                </a:extLst>
              </a:tr>
              <a:tr h="439876"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Nombre</a:t>
                      </a:r>
                      <a:endParaRPr lang="es-MX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tasksche.exe</a:t>
                      </a:r>
                      <a:endParaRPr lang="es-MX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7014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266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266300" y="1694134"/>
            <a:ext cx="6413900" cy="3741466"/>
          </a:xfrm>
        </p:spPr>
        <p:txBody>
          <a:bodyPr/>
          <a:lstStyle/>
          <a:p>
            <a:pPr algn="just"/>
            <a:r>
              <a:rPr lang="es-MX" sz="2400" dirty="0" smtClean="0"/>
              <a:t>Escanea Red Interna y Externa.</a:t>
            </a:r>
          </a:p>
          <a:p>
            <a:pPr algn="just"/>
            <a:r>
              <a:rPr lang="es-MX" sz="2400" dirty="0" smtClean="0"/>
              <a:t>Uso de EternalBlue como método de distribución.</a:t>
            </a:r>
          </a:p>
          <a:p>
            <a:pPr algn="just"/>
            <a:r>
              <a:rPr lang="es-MX" sz="2400" dirty="0" smtClean="0"/>
              <a:t>Realiza conexión con el puerto 445 para propagarse.</a:t>
            </a:r>
          </a:p>
          <a:p>
            <a:pPr algn="just"/>
            <a:r>
              <a:rPr lang="es-MX" sz="2400" dirty="0" smtClean="0"/>
              <a:t>Ejecuta código en LSASS.exe</a:t>
            </a:r>
          </a:p>
          <a:p>
            <a:pPr lvl="1" algn="just"/>
            <a:r>
              <a:rPr lang="es-MX" sz="2467" dirty="0" smtClean="0"/>
              <a:t>Proceso del Servicio de Autoridad de Seguridad Local, refuerza política de seguridad, verificación de autentificación, manejo de contraseñas, etc</a:t>
            </a:r>
            <a:r>
              <a:rPr lang="es-MX" sz="2467" dirty="0"/>
              <a:t>.</a:t>
            </a:r>
            <a:endParaRPr lang="es-MX" sz="2467" dirty="0" smtClean="0"/>
          </a:p>
          <a:p>
            <a:endParaRPr lang="es-MX" sz="2400" dirty="0" smtClean="0"/>
          </a:p>
          <a:p>
            <a:endParaRPr lang="es-MX" sz="2400" dirty="0" smtClean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825099" y="548900"/>
            <a:ext cx="5605997" cy="770400"/>
          </a:xfrm>
        </p:spPr>
        <p:txBody>
          <a:bodyPr/>
          <a:lstStyle/>
          <a:p>
            <a:r>
              <a:rPr lang="es-MX" dirty="0" smtClean="0">
                <a:solidFill>
                  <a:schemeClr val="tx2">
                    <a:lumMod val="50000"/>
                  </a:schemeClr>
                </a:solidFill>
              </a:rPr>
              <a:t>Proceso de Ingreso</a:t>
            </a:r>
            <a:endParaRPr lang="es-MX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911" y="2238900"/>
            <a:ext cx="4745411" cy="22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71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584200" y="1319300"/>
            <a:ext cx="7366000" cy="4827500"/>
          </a:xfrm>
        </p:spPr>
        <p:txBody>
          <a:bodyPr/>
          <a:lstStyle/>
          <a:p>
            <a:r>
              <a:rPr lang="es-MX" sz="2400" dirty="0" smtClean="0"/>
              <a:t>Ataque Remoto “taskse.exe” (Enumera y obtiene registro de los usuarios conectados)</a:t>
            </a:r>
          </a:p>
          <a:p>
            <a:r>
              <a:rPr lang="es-MX" sz="2400" dirty="0" smtClean="0"/>
              <a:t>Cargan funciones de </a:t>
            </a:r>
            <a:r>
              <a:rPr lang="es-MX" sz="2400" dirty="0"/>
              <a:t>la librería </a:t>
            </a:r>
            <a:r>
              <a:rPr lang="es-MX" sz="2400" dirty="0" smtClean="0"/>
              <a:t>Wtsapi32.dll</a:t>
            </a:r>
          </a:p>
          <a:p>
            <a:pPr lvl="1"/>
            <a:r>
              <a:rPr lang="es-MX" sz="2400" dirty="0" err="1" smtClean="0"/>
              <a:t>WTSEnumerateSessionsA</a:t>
            </a:r>
            <a:endParaRPr lang="es-MX" sz="2400" dirty="0" smtClean="0"/>
          </a:p>
          <a:p>
            <a:pPr lvl="1"/>
            <a:r>
              <a:rPr lang="es-MX" sz="2400" dirty="0" err="1" smtClean="0"/>
              <a:t>WTSFreeMemory</a:t>
            </a:r>
            <a:endParaRPr lang="es-MX" sz="2400" dirty="0" smtClean="0"/>
          </a:p>
          <a:p>
            <a:r>
              <a:rPr lang="es-MX" sz="2400" dirty="0" smtClean="0"/>
              <a:t>Carga de funciones de advapi32.dll</a:t>
            </a:r>
          </a:p>
          <a:p>
            <a:pPr lvl="1"/>
            <a:r>
              <a:rPr lang="es-MX" sz="2400" dirty="0" err="1" smtClean="0"/>
              <a:t>OpenProcessToken</a:t>
            </a:r>
            <a:endParaRPr lang="es-MX" sz="2400" dirty="0" smtClean="0"/>
          </a:p>
          <a:p>
            <a:pPr lvl="1"/>
            <a:r>
              <a:rPr lang="es-MX" sz="2400" dirty="0" err="1" smtClean="0"/>
              <a:t>LookupPrivilegeValueA</a:t>
            </a:r>
            <a:endParaRPr lang="es-MX" sz="2400" dirty="0" smtClean="0"/>
          </a:p>
          <a:p>
            <a:pPr lvl="1"/>
            <a:r>
              <a:rPr lang="es-MX" sz="2400" dirty="0" err="1" smtClean="0"/>
              <a:t>AdjustTokenPrivileges</a:t>
            </a:r>
            <a:endParaRPr lang="es-MX" sz="2400" dirty="0"/>
          </a:p>
          <a:p>
            <a:pPr lvl="1"/>
            <a:r>
              <a:rPr lang="es-MX" sz="2400" dirty="0" err="1" smtClean="0"/>
              <a:t>DuplicateTokenEx</a:t>
            </a:r>
            <a:endParaRPr lang="es-MX" sz="2400" dirty="0" smtClean="0"/>
          </a:p>
          <a:p>
            <a:pPr lvl="1"/>
            <a:r>
              <a:rPr lang="es-MX" sz="2400" dirty="0" err="1" smtClean="0"/>
              <a:t>CreateProcessAsUserA</a:t>
            </a:r>
            <a:endParaRPr lang="es-MX" sz="2400" dirty="0" smtClean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825100" y="548900"/>
            <a:ext cx="9741300" cy="770400"/>
          </a:xfrm>
        </p:spPr>
        <p:txBody>
          <a:bodyPr/>
          <a:lstStyle/>
          <a:p>
            <a:r>
              <a:rPr lang="es-MX" dirty="0">
                <a:solidFill>
                  <a:schemeClr val="accent6"/>
                </a:solidFill>
              </a:rPr>
              <a:t>Proceso de infección </a:t>
            </a:r>
            <a:r>
              <a:rPr lang="es-MX" dirty="0" smtClean="0">
                <a:solidFill>
                  <a:schemeClr val="accent6"/>
                </a:solidFill>
              </a:rPr>
              <a:t>Local </a:t>
            </a:r>
            <a:r>
              <a:rPr lang="es-MX" dirty="0">
                <a:solidFill>
                  <a:schemeClr val="accent6"/>
                </a:solidFill>
              </a:rPr>
              <a:t>a Remota</a:t>
            </a:r>
          </a:p>
        </p:txBody>
      </p:sp>
    </p:spTree>
    <p:extLst>
      <p:ext uri="{BB962C8B-B14F-4D97-AF65-F5344CB8AC3E}">
        <p14:creationId xmlns:p14="http://schemas.microsoft.com/office/powerpoint/2010/main" val="929931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584200" y="1319300"/>
            <a:ext cx="7366000" cy="4827500"/>
          </a:xfrm>
        </p:spPr>
        <p:txBody>
          <a:bodyPr/>
          <a:lstStyle/>
          <a:p>
            <a:r>
              <a:rPr lang="es-MX" sz="2400" dirty="0"/>
              <a:t>Carga la </a:t>
            </a:r>
            <a:r>
              <a:rPr lang="es-MX" sz="2400" dirty="0" smtClean="0"/>
              <a:t>biblioteca </a:t>
            </a:r>
            <a:r>
              <a:rPr lang="es-MX" sz="2400" dirty="0"/>
              <a:t>kernel32.dll</a:t>
            </a:r>
          </a:p>
          <a:p>
            <a:pPr lvl="1"/>
            <a:r>
              <a:rPr lang="es-MX" sz="2400" dirty="0" err="1"/>
              <a:t>WTSGetActiveConsoleSessionId</a:t>
            </a:r>
            <a:endParaRPr lang="es-MX" sz="2400" dirty="0"/>
          </a:p>
          <a:p>
            <a:pPr lvl="1"/>
            <a:r>
              <a:rPr lang="es-MX" sz="2400" dirty="0" err="1"/>
              <a:t>GetCurrentProcess</a:t>
            </a:r>
            <a:endParaRPr lang="es-MX" sz="2400" dirty="0"/>
          </a:p>
          <a:p>
            <a:pPr lvl="1"/>
            <a:r>
              <a:rPr lang="es-MX" sz="2400" dirty="0" err="1" smtClean="0"/>
              <a:t>CloseHandle</a:t>
            </a:r>
            <a:endParaRPr lang="es-MX" sz="2400" dirty="0"/>
          </a:p>
          <a:p>
            <a:r>
              <a:rPr lang="es-MX" sz="2400" dirty="0" smtClean="0"/>
              <a:t>Carga de usserenv.dll</a:t>
            </a:r>
          </a:p>
          <a:p>
            <a:pPr lvl="1"/>
            <a:r>
              <a:rPr lang="es-MX" sz="2400" dirty="0" err="1" smtClean="0"/>
              <a:t>CreateEnvironmentBlock</a:t>
            </a:r>
            <a:endParaRPr lang="es-MX" sz="2400" dirty="0" smtClean="0"/>
          </a:p>
          <a:p>
            <a:pPr lvl="1"/>
            <a:r>
              <a:rPr lang="es-MX" sz="2400" dirty="0" err="1" smtClean="0"/>
              <a:t>DestroyEnvironmentBlock</a:t>
            </a:r>
            <a:endParaRPr lang="es-MX" sz="2400" dirty="0"/>
          </a:p>
          <a:p>
            <a:r>
              <a:rPr lang="es-MX" sz="2333" dirty="0" smtClean="0"/>
              <a:t>Carga de wtaspi32.dll</a:t>
            </a:r>
          </a:p>
          <a:p>
            <a:pPr lvl="1"/>
            <a:r>
              <a:rPr lang="es-MX" sz="2400" dirty="0" smtClean="0"/>
              <a:t> </a:t>
            </a:r>
            <a:r>
              <a:rPr lang="es-MX" sz="2400" dirty="0" err="1"/>
              <a:t>WTSQueryUserToken</a:t>
            </a:r>
            <a:endParaRPr lang="es-MX" sz="2400" dirty="0" smtClean="0"/>
          </a:p>
          <a:p>
            <a:endParaRPr lang="es-MX" sz="2400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825100" y="548900"/>
            <a:ext cx="9741300" cy="770400"/>
          </a:xfrm>
        </p:spPr>
        <p:txBody>
          <a:bodyPr/>
          <a:lstStyle/>
          <a:p>
            <a:r>
              <a:rPr lang="es-MX" dirty="0">
                <a:solidFill>
                  <a:schemeClr val="accent6"/>
                </a:solidFill>
              </a:rPr>
              <a:t>Proceso de infección </a:t>
            </a:r>
            <a:r>
              <a:rPr lang="es-MX" dirty="0" smtClean="0">
                <a:solidFill>
                  <a:schemeClr val="accent6"/>
                </a:solidFill>
              </a:rPr>
              <a:t>Local </a:t>
            </a:r>
            <a:r>
              <a:rPr lang="es-MX" dirty="0">
                <a:solidFill>
                  <a:schemeClr val="accent6"/>
                </a:solidFill>
              </a:rPr>
              <a:t>a Remota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434" y="2089700"/>
            <a:ext cx="5065018" cy="278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39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1002900" y="1586000"/>
            <a:ext cx="9995300" cy="2786800"/>
          </a:xfrm>
        </p:spPr>
        <p:txBody>
          <a:bodyPr/>
          <a:lstStyle/>
          <a:p>
            <a:r>
              <a:rPr lang="es-MX" sz="2400" dirty="0" smtClean="0"/>
              <a:t>Revisa si existen algunos de estos </a:t>
            </a:r>
            <a:r>
              <a:rPr lang="es-MX" sz="2400" dirty="0" err="1" smtClean="0"/>
              <a:t>mutex</a:t>
            </a:r>
            <a:endParaRPr lang="es-MX" sz="2400" dirty="0"/>
          </a:p>
          <a:p>
            <a:pPr lvl="1"/>
            <a:r>
              <a:rPr lang="es-MX" sz="2467" dirty="0" smtClean="0"/>
              <a:t>Global\MsWinZonesCacheCounterMutexA0</a:t>
            </a:r>
            <a:endParaRPr lang="es-MX" sz="2467" dirty="0"/>
          </a:p>
          <a:p>
            <a:pPr lvl="1"/>
            <a:r>
              <a:rPr lang="es-MX" sz="2467" dirty="0" smtClean="0"/>
              <a:t>Global\</a:t>
            </a:r>
            <a:r>
              <a:rPr lang="es-MX" sz="2467" dirty="0" err="1" smtClean="0"/>
              <a:t>MsWinZonesCacheCounterMutexW</a:t>
            </a:r>
            <a:endParaRPr lang="es-MX" sz="2467" dirty="0"/>
          </a:p>
          <a:p>
            <a:pPr lvl="1"/>
            <a:r>
              <a:rPr lang="es-MX" sz="2467" dirty="0" err="1" smtClean="0"/>
              <a:t>MsWinZonesCacheCounterMutexA</a:t>
            </a:r>
            <a:endParaRPr lang="es-MX" sz="2467" dirty="0" smtClean="0"/>
          </a:p>
          <a:p>
            <a:r>
              <a:rPr lang="es-MX" sz="2400" dirty="0" smtClean="0"/>
              <a:t>Generación de clave de 128 bits por cada archivo, mediante AES (</a:t>
            </a:r>
            <a:r>
              <a:rPr lang="es-MX" sz="2400" dirty="0" err="1" smtClean="0"/>
              <a:t>Advanced</a:t>
            </a:r>
            <a:r>
              <a:rPr lang="es-MX" sz="2400" dirty="0" smtClean="0"/>
              <a:t> </a:t>
            </a:r>
            <a:r>
              <a:rPr lang="es-MX" sz="2400" dirty="0" err="1" smtClean="0"/>
              <a:t>Encryption</a:t>
            </a:r>
            <a:r>
              <a:rPr lang="es-MX" sz="2400" dirty="0" smtClean="0"/>
              <a:t> Standard) y se guarda con una clave RSA.</a:t>
            </a:r>
          </a:p>
          <a:p>
            <a:endParaRPr lang="es-MX" sz="2400" dirty="0"/>
          </a:p>
          <a:p>
            <a:endParaRPr lang="es-MX" sz="2400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825100" y="548900"/>
            <a:ext cx="6871100" cy="770400"/>
          </a:xfrm>
        </p:spPr>
        <p:txBody>
          <a:bodyPr/>
          <a:lstStyle/>
          <a:p>
            <a:r>
              <a:rPr lang="es-MX" dirty="0" smtClean="0">
                <a:solidFill>
                  <a:schemeClr val="accent6"/>
                </a:solidFill>
              </a:rPr>
              <a:t>Proceso de Cifrado</a:t>
            </a:r>
            <a:endParaRPr lang="es-MX" dirty="0">
              <a:solidFill>
                <a:schemeClr val="accent6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0" y="4372800"/>
            <a:ext cx="4635500" cy="20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75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1180700" y="1502300"/>
            <a:ext cx="9893700" cy="2786800"/>
          </a:xfrm>
        </p:spPr>
        <p:txBody>
          <a:bodyPr/>
          <a:lstStyle/>
          <a:p>
            <a:r>
              <a:rPr lang="es-MX" sz="2400" dirty="0" smtClean="0"/>
              <a:t>Obtención de la clave EAS </a:t>
            </a:r>
          </a:p>
          <a:p>
            <a:r>
              <a:rPr lang="es-MX" sz="2400" dirty="0" err="1" smtClean="0"/>
              <a:t>Wana</a:t>
            </a:r>
            <a:r>
              <a:rPr lang="es-MX" sz="2400" dirty="0" smtClean="0"/>
              <a:t> </a:t>
            </a:r>
            <a:r>
              <a:rPr lang="es-MX" sz="2400" dirty="0" err="1" smtClean="0"/>
              <a:t>DecrypOr</a:t>
            </a:r>
            <a:r>
              <a:rPr lang="es-MX" sz="2400" dirty="0" smtClean="0"/>
              <a:t> 2.0	</a:t>
            </a:r>
          </a:p>
          <a:p>
            <a:pPr lvl="1"/>
            <a:r>
              <a:rPr lang="es-MX" sz="2400" dirty="0" smtClean="0"/>
              <a:t>Programa que mantiene contacto con los atacantes, e informa del tiempo que tiene el usuario </a:t>
            </a:r>
            <a:r>
              <a:rPr lang="es-MX" sz="2400" dirty="0" smtClean="0"/>
              <a:t>para pagar.</a:t>
            </a:r>
            <a:endParaRPr lang="es-MX" sz="2400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825100" y="548900"/>
            <a:ext cx="7328300" cy="770400"/>
          </a:xfrm>
        </p:spPr>
        <p:txBody>
          <a:bodyPr/>
          <a:lstStyle/>
          <a:p>
            <a:r>
              <a:rPr lang="es-MX" dirty="0" smtClean="0">
                <a:solidFill>
                  <a:schemeClr val="accent5"/>
                </a:solidFill>
              </a:rPr>
              <a:t>Proceso de Descifrado</a:t>
            </a:r>
            <a:endParaRPr lang="es-MX" dirty="0">
              <a:solidFill>
                <a:schemeClr val="accent5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415" y="3467166"/>
            <a:ext cx="4072270" cy="31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13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444100" y="2168756"/>
            <a:ext cx="5626500" cy="2786800"/>
          </a:xfrm>
        </p:spPr>
        <p:txBody>
          <a:bodyPr/>
          <a:lstStyle/>
          <a:p>
            <a:r>
              <a:rPr lang="es-MX" sz="2800" dirty="0" smtClean="0"/>
              <a:t>Antes del ataque masivo se distribuyo una actualización que corregía la vulnerabilidad.</a:t>
            </a:r>
            <a:endParaRPr lang="es-MX" sz="2800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825100" y="548900"/>
            <a:ext cx="6464700" cy="770400"/>
          </a:xfrm>
        </p:spPr>
        <p:txBody>
          <a:bodyPr/>
          <a:lstStyle/>
          <a:p>
            <a:r>
              <a:rPr lang="es-MX" dirty="0" smtClean="0">
                <a:solidFill>
                  <a:schemeClr val="accent3"/>
                </a:solidFill>
              </a:rPr>
              <a:t>Prevención de Ataque</a:t>
            </a:r>
            <a:endParaRPr lang="es-MX" dirty="0">
              <a:solidFill>
                <a:schemeClr val="accent3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0" y="934100"/>
            <a:ext cx="4140200" cy="525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1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 idx="6"/>
          </p:nvPr>
        </p:nvSpPr>
        <p:spPr>
          <a:xfrm>
            <a:off x="812800" y="269500"/>
            <a:ext cx="6303600" cy="770400"/>
          </a:xfrm>
        </p:spPr>
        <p:txBody>
          <a:bodyPr/>
          <a:lstStyle/>
          <a:p>
            <a:r>
              <a:rPr lang="es-MX" dirty="0" smtClean="0"/>
              <a:t>Bibliografía</a:t>
            </a:r>
            <a:endParaRPr lang="es-MX" dirty="0"/>
          </a:p>
        </p:txBody>
      </p:sp>
      <p:sp>
        <p:nvSpPr>
          <p:cNvPr id="15" name="CuadroTexto 14"/>
          <p:cNvSpPr txBox="1"/>
          <p:nvPr/>
        </p:nvSpPr>
        <p:spPr>
          <a:xfrm>
            <a:off x="812800" y="1701800"/>
            <a:ext cx="10287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 smtClean="0">
                <a:solidFill>
                  <a:schemeClr val="accent6"/>
                </a:solidFill>
              </a:rPr>
              <a:t>Hofmann</a:t>
            </a:r>
            <a:r>
              <a:rPr lang="es-MX" dirty="0" smtClean="0">
                <a:solidFill>
                  <a:schemeClr val="accent6"/>
                </a:solidFill>
              </a:rPr>
              <a:t> </a:t>
            </a:r>
            <a:r>
              <a:rPr lang="es-MX" dirty="0">
                <a:solidFill>
                  <a:schemeClr val="accent6"/>
                </a:solidFill>
              </a:rPr>
              <a:t>F. (2019) </a:t>
            </a:r>
            <a:r>
              <a:rPr lang="es-MX" dirty="0" err="1">
                <a:solidFill>
                  <a:schemeClr val="accent6"/>
                </a:solidFill>
              </a:rPr>
              <a:t>Understanding</a:t>
            </a:r>
            <a:r>
              <a:rPr lang="es-MX" dirty="0">
                <a:solidFill>
                  <a:schemeClr val="accent6"/>
                </a:solidFill>
              </a:rPr>
              <a:t> </a:t>
            </a:r>
            <a:r>
              <a:rPr lang="es-MX" dirty="0" err="1">
                <a:solidFill>
                  <a:schemeClr val="accent6"/>
                </a:solidFill>
              </a:rPr>
              <a:t>the</a:t>
            </a:r>
            <a:r>
              <a:rPr lang="es-MX" dirty="0">
                <a:solidFill>
                  <a:schemeClr val="accent6"/>
                </a:solidFill>
              </a:rPr>
              <a:t> ELF File </a:t>
            </a:r>
            <a:r>
              <a:rPr lang="es-MX" dirty="0" err="1">
                <a:solidFill>
                  <a:schemeClr val="accent6"/>
                </a:solidFill>
              </a:rPr>
              <a:t>Format</a:t>
            </a:r>
            <a:r>
              <a:rPr lang="es-MX" dirty="0">
                <a:solidFill>
                  <a:schemeClr val="accent6"/>
                </a:solidFill>
              </a:rPr>
              <a:t>. Consultado el 5 de mayo, 2020, en </a:t>
            </a:r>
            <a:r>
              <a:rPr lang="es-MX" dirty="0">
                <a:solidFill>
                  <a:schemeClr val="accent6"/>
                </a:solidFill>
                <a:hlinkClick r:id="rId2"/>
              </a:rPr>
              <a:t>https://linuxhint.com/understanding_elf_file_format</a:t>
            </a:r>
            <a:r>
              <a:rPr lang="es-MX" dirty="0" smtClean="0">
                <a:solidFill>
                  <a:schemeClr val="accent6"/>
                </a:solidFill>
                <a:hlinkClick r:id="rId2"/>
              </a:rPr>
              <a:t>/</a:t>
            </a:r>
            <a:r>
              <a:rPr lang="es-MX" dirty="0" smtClean="0">
                <a:solidFill>
                  <a:schemeClr val="accent6"/>
                </a:solidFill>
              </a:rPr>
              <a:t> </a:t>
            </a:r>
            <a:endParaRPr lang="es-MX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accent6"/>
                </a:solidFill>
              </a:rPr>
              <a:t>C</a:t>
            </a:r>
            <a:r>
              <a:rPr lang="es-MX" dirty="0">
                <a:solidFill>
                  <a:schemeClr val="accent6"/>
                </a:solidFill>
              </a:rPr>
              <a:t>. M. </a:t>
            </a:r>
            <a:r>
              <a:rPr lang="es-MX" dirty="0" err="1">
                <a:solidFill>
                  <a:schemeClr val="accent6"/>
                </a:solidFill>
              </a:rPr>
              <a:t>Linn</a:t>
            </a:r>
            <a:r>
              <a:rPr lang="es-MX" dirty="0">
                <a:solidFill>
                  <a:schemeClr val="accent6"/>
                </a:solidFill>
              </a:rPr>
              <a:t>, M. </a:t>
            </a:r>
            <a:r>
              <a:rPr lang="es-MX" dirty="0" err="1">
                <a:solidFill>
                  <a:schemeClr val="accent6"/>
                </a:solidFill>
              </a:rPr>
              <a:t>Rajagopalan</a:t>
            </a:r>
            <a:r>
              <a:rPr lang="es-MX" dirty="0">
                <a:solidFill>
                  <a:schemeClr val="accent6"/>
                </a:solidFill>
              </a:rPr>
              <a:t>, S. Baker, C. </a:t>
            </a:r>
            <a:r>
              <a:rPr lang="es-MX" dirty="0" err="1">
                <a:solidFill>
                  <a:schemeClr val="accent6"/>
                </a:solidFill>
              </a:rPr>
              <a:t>Collberg</a:t>
            </a:r>
            <a:r>
              <a:rPr lang="es-MX" dirty="0">
                <a:solidFill>
                  <a:schemeClr val="accent6"/>
                </a:solidFill>
              </a:rPr>
              <a:t>, S. K. </a:t>
            </a:r>
            <a:r>
              <a:rPr lang="es-MX" dirty="0" err="1">
                <a:solidFill>
                  <a:schemeClr val="accent6"/>
                </a:solidFill>
              </a:rPr>
              <a:t>Debray</a:t>
            </a:r>
            <a:r>
              <a:rPr lang="es-MX" dirty="0">
                <a:solidFill>
                  <a:schemeClr val="accent6"/>
                </a:solidFill>
              </a:rPr>
              <a:t>, J. H. Hartman (2019) </a:t>
            </a:r>
            <a:r>
              <a:rPr lang="es-MX" dirty="0" err="1">
                <a:solidFill>
                  <a:schemeClr val="accent6"/>
                </a:solidFill>
              </a:rPr>
              <a:t>Protecting</a:t>
            </a:r>
            <a:r>
              <a:rPr lang="es-MX" dirty="0">
                <a:solidFill>
                  <a:schemeClr val="accent6"/>
                </a:solidFill>
              </a:rPr>
              <a:t> </a:t>
            </a:r>
            <a:r>
              <a:rPr lang="es-MX" dirty="0" err="1">
                <a:solidFill>
                  <a:schemeClr val="accent6"/>
                </a:solidFill>
              </a:rPr>
              <a:t>Against</a:t>
            </a:r>
            <a:r>
              <a:rPr lang="es-MX" dirty="0">
                <a:solidFill>
                  <a:schemeClr val="accent6"/>
                </a:solidFill>
              </a:rPr>
              <a:t> </a:t>
            </a:r>
            <a:r>
              <a:rPr lang="es-MX" dirty="0" err="1">
                <a:solidFill>
                  <a:schemeClr val="accent6"/>
                </a:solidFill>
              </a:rPr>
              <a:t>Unexpected</a:t>
            </a:r>
            <a:r>
              <a:rPr lang="es-MX" dirty="0">
                <a:solidFill>
                  <a:schemeClr val="accent6"/>
                </a:solidFill>
              </a:rPr>
              <a:t> </a:t>
            </a:r>
            <a:r>
              <a:rPr lang="es-MX" dirty="0" err="1">
                <a:solidFill>
                  <a:schemeClr val="accent6"/>
                </a:solidFill>
              </a:rPr>
              <a:t>System</a:t>
            </a:r>
            <a:r>
              <a:rPr lang="es-MX" dirty="0">
                <a:solidFill>
                  <a:schemeClr val="accent6"/>
                </a:solidFill>
              </a:rPr>
              <a:t> </a:t>
            </a:r>
            <a:r>
              <a:rPr lang="es-MX" dirty="0" err="1">
                <a:solidFill>
                  <a:schemeClr val="accent6"/>
                </a:solidFill>
              </a:rPr>
              <a:t>Calls</a:t>
            </a:r>
            <a:r>
              <a:rPr lang="es-MX" dirty="0">
                <a:solidFill>
                  <a:schemeClr val="accent6"/>
                </a:solidFill>
              </a:rPr>
              <a:t>. </a:t>
            </a:r>
            <a:r>
              <a:rPr lang="es-MX" dirty="0" err="1">
                <a:solidFill>
                  <a:schemeClr val="accent6"/>
                </a:solidFill>
              </a:rPr>
              <a:t>University</a:t>
            </a:r>
            <a:r>
              <a:rPr lang="es-MX" dirty="0">
                <a:solidFill>
                  <a:schemeClr val="accent6"/>
                </a:solidFill>
              </a:rPr>
              <a:t> of Arizona, </a:t>
            </a:r>
            <a:r>
              <a:rPr lang="es-MX" dirty="0" err="1">
                <a:solidFill>
                  <a:schemeClr val="accent6"/>
                </a:solidFill>
              </a:rPr>
              <a:t>Departament</a:t>
            </a:r>
            <a:r>
              <a:rPr lang="es-MX" dirty="0">
                <a:solidFill>
                  <a:schemeClr val="accent6"/>
                </a:solidFill>
              </a:rPr>
              <a:t> of </a:t>
            </a:r>
            <a:r>
              <a:rPr lang="es-MX" dirty="0" err="1">
                <a:solidFill>
                  <a:schemeClr val="accent6"/>
                </a:solidFill>
              </a:rPr>
              <a:t>Computer</a:t>
            </a:r>
            <a:r>
              <a:rPr lang="es-MX" dirty="0">
                <a:solidFill>
                  <a:schemeClr val="accent6"/>
                </a:solidFill>
              </a:rPr>
              <a:t> </a:t>
            </a:r>
            <a:r>
              <a:rPr lang="es-MX" dirty="0" err="1">
                <a:solidFill>
                  <a:schemeClr val="accent6"/>
                </a:solidFill>
              </a:rPr>
              <a:t>Science</a:t>
            </a:r>
            <a:r>
              <a:rPr lang="es-MX" dirty="0">
                <a:solidFill>
                  <a:schemeClr val="accent6"/>
                </a:solidFill>
              </a:rPr>
              <a:t> Texas. USA. Recuperado el 5 de mayo, 2020, de: </a:t>
            </a:r>
            <a:r>
              <a:rPr lang="es-MX" dirty="0">
                <a:solidFill>
                  <a:schemeClr val="accent6"/>
                </a:solidFill>
                <a:hlinkClick r:id="rId3"/>
              </a:rPr>
              <a:t>https://</a:t>
            </a:r>
            <a:r>
              <a:rPr lang="es-MX" dirty="0" smtClean="0">
                <a:solidFill>
                  <a:schemeClr val="accent6"/>
                </a:solidFill>
                <a:hlinkClick r:id="rId3"/>
              </a:rPr>
              <a:t>www.usenix.org/legacy/event/sec05/tech/full_papers/linn/linn.pdf</a:t>
            </a:r>
            <a:r>
              <a:rPr lang="es-MX" dirty="0" smtClean="0">
                <a:solidFill>
                  <a:schemeClr val="accent6"/>
                </a:solidFill>
              </a:rPr>
              <a:t> </a:t>
            </a:r>
            <a:endParaRPr lang="es-MX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 smtClean="0">
                <a:solidFill>
                  <a:schemeClr val="accent6"/>
                </a:solidFill>
              </a:rPr>
              <a:t>Syneidis</a:t>
            </a:r>
            <a:r>
              <a:rPr lang="es-MX" dirty="0" smtClean="0">
                <a:solidFill>
                  <a:schemeClr val="accent6"/>
                </a:solidFill>
              </a:rPr>
              <a:t> </a:t>
            </a:r>
            <a:r>
              <a:rPr lang="es-MX" dirty="0" err="1">
                <a:solidFill>
                  <a:schemeClr val="accent6"/>
                </a:solidFill>
              </a:rPr>
              <a:t>Team</a:t>
            </a:r>
            <a:r>
              <a:rPr lang="es-MX" dirty="0">
                <a:solidFill>
                  <a:schemeClr val="accent6"/>
                </a:solidFill>
              </a:rPr>
              <a:t> (2017) Ranking de los 12 tipos de malware más dañinos. Encontrado el 5 de mayo, 2020, en </a:t>
            </a:r>
            <a:r>
              <a:rPr lang="es-MX" dirty="0">
                <a:solidFill>
                  <a:schemeClr val="accent6"/>
                </a:solidFill>
                <a:hlinkClick r:id="rId4"/>
              </a:rPr>
              <a:t>https://</a:t>
            </a:r>
            <a:r>
              <a:rPr lang="es-MX">
                <a:solidFill>
                  <a:schemeClr val="accent6"/>
                </a:solidFill>
                <a:hlinkClick r:id="rId4"/>
              </a:rPr>
              <a:t>www.syneidis.com/es/ranking-of-the-12-most-harmful-types-of-malware</a:t>
            </a:r>
            <a:r>
              <a:rPr lang="es-MX" smtClean="0">
                <a:solidFill>
                  <a:schemeClr val="accent6"/>
                </a:solidFill>
                <a:hlinkClick r:id="rId4"/>
              </a:rPr>
              <a:t>/</a:t>
            </a:r>
            <a:r>
              <a:rPr lang="es-MX" smtClean="0">
                <a:solidFill>
                  <a:schemeClr val="accent6"/>
                </a:solidFill>
              </a:rPr>
              <a:t> </a:t>
            </a:r>
            <a:endParaRPr lang="es-MX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 smtClean="0">
                <a:solidFill>
                  <a:schemeClr val="accent6"/>
                </a:solidFill>
              </a:rPr>
              <a:t>Regan</a:t>
            </a:r>
            <a:r>
              <a:rPr lang="es-MX" dirty="0" smtClean="0">
                <a:solidFill>
                  <a:schemeClr val="accent6"/>
                </a:solidFill>
              </a:rPr>
              <a:t> </a:t>
            </a:r>
            <a:r>
              <a:rPr lang="es-MX" dirty="0">
                <a:solidFill>
                  <a:schemeClr val="accent6"/>
                </a:solidFill>
              </a:rPr>
              <a:t>J (2005) ¿Qué es el malware? Cómo funciona el malware y cómo eliminarlo. Encontrado el 5 de mayo, 2020, en </a:t>
            </a:r>
            <a:r>
              <a:rPr lang="es-MX" dirty="0">
                <a:solidFill>
                  <a:schemeClr val="accent6"/>
                </a:solidFill>
                <a:hlinkClick r:id="rId5"/>
              </a:rPr>
              <a:t>https://</a:t>
            </a:r>
            <a:r>
              <a:rPr lang="es-MX" dirty="0" smtClean="0">
                <a:solidFill>
                  <a:schemeClr val="accent6"/>
                </a:solidFill>
                <a:hlinkClick r:id="rId5"/>
              </a:rPr>
              <a:t>www.avg.com/es/signal/what-is-malware</a:t>
            </a:r>
            <a:r>
              <a:rPr lang="es-MX" dirty="0" smtClean="0">
                <a:solidFill>
                  <a:schemeClr val="accent6"/>
                </a:solidFill>
              </a:rPr>
              <a:t> </a:t>
            </a:r>
            <a:endParaRPr lang="es-MX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accent6"/>
                </a:solidFill>
              </a:rPr>
              <a:t>Universidad </a:t>
            </a:r>
            <a:r>
              <a:rPr lang="es-MX" dirty="0">
                <a:solidFill>
                  <a:schemeClr val="accent6"/>
                </a:solidFill>
              </a:rPr>
              <a:t>de </a:t>
            </a:r>
            <a:r>
              <a:rPr lang="es-MX" dirty="0" err="1">
                <a:solidFill>
                  <a:schemeClr val="accent6"/>
                </a:solidFill>
              </a:rPr>
              <a:t>Jáen</a:t>
            </a:r>
            <a:r>
              <a:rPr lang="es-MX" dirty="0">
                <a:solidFill>
                  <a:schemeClr val="accent6"/>
                </a:solidFill>
              </a:rPr>
              <a:t> (2018) GUIAS DE SEGURIDAD UJA Software malicioso (malware). Servicio de Informática Vicerrectorado de Tecnologías de la Información y la Comunicación y Universidad Digital </a:t>
            </a:r>
            <a:r>
              <a:rPr lang="es-MX" dirty="0" err="1">
                <a:solidFill>
                  <a:schemeClr val="accent6"/>
                </a:solidFill>
              </a:rPr>
              <a:t>Andalucia</a:t>
            </a:r>
            <a:r>
              <a:rPr lang="es-MX" dirty="0">
                <a:solidFill>
                  <a:schemeClr val="accent6"/>
                </a:solidFill>
              </a:rPr>
              <a:t>. España. Encontrado el 4 de mayo, 2020, en </a:t>
            </a:r>
            <a:r>
              <a:rPr lang="es-MX" dirty="0">
                <a:solidFill>
                  <a:schemeClr val="accent6"/>
                </a:solidFill>
                <a:hlinkClick r:id="rId6"/>
              </a:rPr>
              <a:t>https://www.ujaen.es/servicios/sinformatica/sites/servicio_sinformatica/files/uploads/guiaspracticas/Guias%20de%20seguridad%20UJA%20-%203.%</a:t>
            </a:r>
            <a:r>
              <a:rPr lang="es-MX" dirty="0" smtClean="0">
                <a:solidFill>
                  <a:schemeClr val="accent6"/>
                </a:solidFill>
                <a:hlinkClick r:id="rId6"/>
              </a:rPr>
              <a:t>20Malware.pdf</a:t>
            </a:r>
            <a:r>
              <a:rPr lang="es-MX" dirty="0" smtClean="0">
                <a:solidFill>
                  <a:schemeClr val="accent6"/>
                </a:solidFill>
              </a:rPr>
              <a:t> </a:t>
            </a:r>
            <a:r>
              <a:rPr lang="es-MX" dirty="0">
                <a:solidFill>
                  <a:schemeClr val="accent6"/>
                </a:solidFill>
              </a:rPr>
              <a:t>	</a:t>
            </a:r>
            <a:r>
              <a:rPr lang="es-MX" dirty="0" smtClean="0">
                <a:solidFill>
                  <a:schemeClr val="accent6"/>
                </a:solidFill>
              </a:rPr>
              <a:t>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40200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 idx="6"/>
          </p:nvPr>
        </p:nvSpPr>
        <p:spPr>
          <a:xfrm>
            <a:off x="825100" y="294900"/>
            <a:ext cx="6303600" cy="770400"/>
          </a:xfrm>
        </p:spPr>
        <p:txBody>
          <a:bodyPr/>
          <a:lstStyle/>
          <a:p>
            <a:r>
              <a:rPr lang="es-MX" dirty="0" smtClean="0"/>
              <a:t>Bibliografía</a:t>
            </a:r>
            <a:endParaRPr lang="es-MX" dirty="0"/>
          </a:p>
        </p:txBody>
      </p:sp>
      <p:sp>
        <p:nvSpPr>
          <p:cNvPr id="15" name="CuadroTexto 14"/>
          <p:cNvSpPr txBox="1"/>
          <p:nvPr/>
        </p:nvSpPr>
        <p:spPr>
          <a:xfrm>
            <a:off x="825100" y="1065300"/>
            <a:ext cx="10287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6"/>
                </a:solidFill>
              </a:rPr>
              <a:t>OWASP (2020) </a:t>
            </a:r>
            <a:r>
              <a:rPr lang="es-MX" dirty="0" err="1">
                <a:solidFill>
                  <a:schemeClr val="accent6"/>
                </a:solidFill>
              </a:rPr>
              <a:t>Code</a:t>
            </a:r>
            <a:r>
              <a:rPr lang="es-MX" dirty="0">
                <a:solidFill>
                  <a:schemeClr val="accent6"/>
                </a:solidFill>
              </a:rPr>
              <a:t> </a:t>
            </a:r>
            <a:r>
              <a:rPr lang="es-MX" dirty="0" err="1">
                <a:solidFill>
                  <a:schemeClr val="accent6"/>
                </a:solidFill>
              </a:rPr>
              <a:t>Injection</a:t>
            </a:r>
            <a:r>
              <a:rPr lang="es-MX" dirty="0">
                <a:solidFill>
                  <a:schemeClr val="accent6"/>
                </a:solidFill>
              </a:rPr>
              <a:t>. Encontrado el 6 de mayo, 2020, en </a:t>
            </a:r>
            <a:r>
              <a:rPr lang="es-MX" dirty="0">
                <a:solidFill>
                  <a:schemeClr val="accent6"/>
                </a:solidFill>
                <a:hlinkClick r:id="rId2"/>
              </a:rPr>
              <a:t>https://</a:t>
            </a:r>
            <a:r>
              <a:rPr lang="es-MX" dirty="0" smtClean="0">
                <a:solidFill>
                  <a:schemeClr val="accent6"/>
                </a:solidFill>
                <a:hlinkClick r:id="rId2"/>
              </a:rPr>
              <a:t>owasp.org/www-community/attacks/Code_Injection</a:t>
            </a:r>
            <a:r>
              <a:rPr lang="es-MX" dirty="0" smtClean="0">
                <a:solidFill>
                  <a:schemeClr val="accent6"/>
                </a:solidFill>
              </a:rPr>
              <a:t> </a:t>
            </a:r>
            <a:endParaRPr lang="es-MX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 smtClean="0">
                <a:solidFill>
                  <a:schemeClr val="accent6"/>
                </a:solidFill>
              </a:rPr>
              <a:t>PandaSecurity</a:t>
            </a:r>
            <a:r>
              <a:rPr lang="es-MX" dirty="0" smtClean="0">
                <a:solidFill>
                  <a:schemeClr val="accent6"/>
                </a:solidFill>
              </a:rPr>
              <a:t> </a:t>
            </a:r>
            <a:r>
              <a:rPr lang="es-MX" dirty="0">
                <a:solidFill>
                  <a:schemeClr val="accent6"/>
                </a:solidFill>
              </a:rPr>
              <a:t>(2018) ¿Qué es un Ransomware? Encontrado el 12 de mayo, 2020, en </a:t>
            </a:r>
            <a:r>
              <a:rPr lang="es-MX" dirty="0">
                <a:solidFill>
                  <a:schemeClr val="accent6"/>
                </a:solidFill>
                <a:hlinkClick r:id="rId3"/>
              </a:rPr>
              <a:t>https://www.pandasecurity.com/spain/mediacenter/malware/que-es-un-ransomware</a:t>
            </a:r>
            <a:r>
              <a:rPr lang="es-MX" dirty="0" smtClean="0">
                <a:solidFill>
                  <a:schemeClr val="accent6"/>
                </a:solidFill>
                <a:hlinkClick r:id="rId3"/>
              </a:rPr>
              <a:t>/</a:t>
            </a:r>
            <a:r>
              <a:rPr lang="es-MX" dirty="0" smtClean="0">
                <a:solidFill>
                  <a:schemeClr val="accent6"/>
                </a:solidFill>
              </a:rPr>
              <a:t> </a:t>
            </a:r>
            <a:endParaRPr lang="es-MX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accent6"/>
                </a:solidFill>
              </a:rPr>
              <a:t>Indiana </a:t>
            </a:r>
            <a:r>
              <a:rPr lang="es-MX" dirty="0" err="1">
                <a:solidFill>
                  <a:schemeClr val="accent6"/>
                </a:solidFill>
              </a:rPr>
              <a:t>University</a:t>
            </a:r>
            <a:r>
              <a:rPr lang="es-MX" dirty="0">
                <a:solidFill>
                  <a:schemeClr val="accent6"/>
                </a:solidFill>
              </a:rPr>
              <a:t> (2020) ARCHIVED: </a:t>
            </a:r>
            <a:r>
              <a:rPr lang="es-MX" dirty="0" err="1">
                <a:solidFill>
                  <a:schemeClr val="accent6"/>
                </a:solidFill>
              </a:rPr>
              <a:t>What</a:t>
            </a:r>
            <a:r>
              <a:rPr lang="es-MX" dirty="0">
                <a:solidFill>
                  <a:schemeClr val="accent6"/>
                </a:solidFill>
              </a:rPr>
              <a:t> </a:t>
            </a:r>
            <a:r>
              <a:rPr lang="es-MX" dirty="0" err="1">
                <a:solidFill>
                  <a:schemeClr val="accent6"/>
                </a:solidFill>
              </a:rPr>
              <a:t>is</a:t>
            </a:r>
            <a:r>
              <a:rPr lang="es-MX" dirty="0">
                <a:solidFill>
                  <a:schemeClr val="accent6"/>
                </a:solidFill>
              </a:rPr>
              <a:t> Server </a:t>
            </a:r>
            <a:r>
              <a:rPr lang="es-MX" dirty="0" err="1">
                <a:solidFill>
                  <a:schemeClr val="accent6"/>
                </a:solidFill>
              </a:rPr>
              <a:t>Message</a:t>
            </a:r>
            <a:r>
              <a:rPr lang="es-MX" dirty="0">
                <a:solidFill>
                  <a:schemeClr val="accent6"/>
                </a:solidFill>
              </a:rPr>
              <a:t> Block (SMB)? Encontrado el 12 de mayo, 2020, en </a:t>
            </a:r>
            <a:r>
              <a:rPr lang="es-MX" dirty="0">
                <a:solidFill>
                  <a:schemeClr val="accent6"/>
                </a:solidFill>
                <a:hlinkClick r:id="rId4"/>
              </a:rPr>
              <a:t>https://</a:t>
            </a:r>
            <a:r>
              <a:rPr lang="es-MX" dirty="0" smtClean="0">
                <a:solidFill>
                  <a:schemeClr val="accent6"/>
                </a:solidFill>
                <a:hlinkClick r:id="rId4"/>
              </a:rPr>
              <a:t>kb.iu.edu/d/atue</a:t>
            </a:r>
            <a:r>
              <a:rPr lang="es-MX" dirty="0" smtClean="0">
                <a:solidFill>
                  <a:schemeClr val="accent6"/>
                </a:solidFill>
              </a:rPr>
              <a:t> </a:t>
            </a:r>
            <a:endParaRPr lang="es-MX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accent6"/>
                </a:solidFill>
              </a:rPr>
              <a:t>ESET </a:t>
            </a:r>
            <a:r>
              <a:rPr lang="es-MX" dirty="0">
                <a:solidFill>
                  <a:schemeClr val="accent6"/>
                </a:solidFill>
              </a:rPr>
              <a:t>(2020) RANSOMWARE ¿Cómo protegerte? Conoce cómo evitar el secuestro de datos. Encontrado el 12 de mayo, 2020, en </a:t>
            </a:r>
            <a:r>
              <a:rPr lang="es-MX" dirty="0">
                <a:solidFill>
                  <a:schemeClr val="accent6"/>
                </a:solidFill>
                <a:hlinkClick r:id="rId5"/>
              </a:rPr>
              <a:t>https://www.eset.com/es/caracteristicas/ransomware</a:t>
            </a:r>
            <a:r>
              <a:rPr lang="es-MX" dirty="0" smtClean="0">
                <a:solidFill>
                  <a:schemeClr val="accent6"/>
                </a:solidFill>
                <a:hlinkClick r:id="rId5"/>
              </a:rPr>
              <a:t>/#</a:t>
            </a:r>
            <a:r>
              <a:rPr lang="es-MX" dirty="0" smtClean="0">
                <a:solidFill>
                  <a:schemeClr val="accent6"/>
                </a:solidFill>
              </a:rPr>
              <a:t>  </a:t>
            </a:r>
            <a:endParaRPr lang="es-MX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 smtClean="0">
                <a:solidFill>
                  <a:schemeClr val="accent6"/>
                </a:solidFill>
              </a:rPr>
              <a:t>PandaSecurity</a:t>
            </a:r>
            <a:r>
              <a:rPr lang="es-MX" dirty="0" smtClean="0">
                <a:solidFill>
                  <a:schemeClr val="accent6"/>
                </a:solidFill>
              </a:rPr>
              <a:t> </a:t>
            </a:r>
            <a:r>
              <a:rPr lang="es-MX" dirty="0">
                <a:solidFill>
                  <a:schemeClr val="accent6"/>
                </a:solidFill>
              </a:rPr>
              <a:t>(2017) Informe #</a:t>
            </a:r>
            <a:r>
              <a:rPr lang="es-MX" dirty="0" err="1">
                <a:solidFill>
                  <a:schemeClr val="accent6"/>
                </a:solidFill>
              </a:rPr>
              <a:t>WannaCry</a:t>
            </a:r>
            <a:r>
              <a:rPr lang="es-MX" dirty="0">
                <a:solidFill>
                  <a:schemeClr val="accent6"/>
                </a:solidFill>
              </a:rPr>
              <a:t> Encontrado el 12 de mayo, 2020, en </a:t>
            </a:r>
            <a:r>
              <a:rPr lang="es-MX" dirty="0">
                <a:solidFill>
                  <a:schemeClr val="accent6"/>
                </a:solidFill>
                <a:hlinkClick r:id="rId6"/>
              </a:rPr>
              <a:t>https://</a:t>
            </a:r>
            <a:r>
              <a:rPr lang="es-MX" dirty="0" smtClean="0">
                <a:solidFill>
                  <a:schemeClr val="accent6"/>
                </a:solidFill>
                <a:hlinkClick r:id="rId6"/>
              </a:rPr>
              <a:t>www.pandasecurity.com/spain/mediacenter/src/uploads/2017/05/1705-Informe_WannaCry-v160-es.pdf</a:t>
            </a:r>
            <a:r>
              <a:rPr lang="es-MX" dirty="0" smtClean="0">
                <a:solidFill>
                  <a:schemeClr val="accent6"/>
                </a:solidFill>
              </a:rPr>
              <a:t> </a:t>
            </a:r>
            <a:endParaRPr lang="es-MX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 smtClean="0">
                <a:solidFill>
                  <a:schemeClr val="accent6"/>
                </a:solidFill>
              </a:rPr>
              <a:t>Campor</a:t>
            </a:r>
            <a:r>
              <a:rPr lang="es-MX" dirty="0" smtClean="0">
                <a:solidFill>
                  <a:schemeClr val="accent6"/>
                </a:solidFill>
              </a:rPr>
              <a:t> </a:t>
            </a:r>
            <a:r>
              <a:rPr lang="es-MX" dirty="0">
                <a:solidFill>
                  <a:schemeClr val="accent6"/>
                </a:solidFill>
              </a:rPr>
              <a:t>V. (Desconocido). Monitorización, detección y bloqueo de procesos de cifrado malicioso. Encontrado el 12 de mayo, 2020, en  </a:t>
            </a:r>
            <a:r>
              <a:rPr lang="es-MX" dirty="0">
                <a:solidFill>
                  <a:schemeClr val="accent6"/>
                </a:solidFill>
                <a:hlinkClick r:id="rId7"/>
              </a:rPr>
              <a:t>http://</a:t>
            </a:r>
            <a:r>
              <a:rPr lang="es-MX" dirty="0" smtClean="0">
                <a:solidFill>
                  <a:schemeClr val="accent6"/>
                </a:solidFill>
                <a:hlinkClick r:id="rId7"/>
              </a:rPr>
              <a:t>diposit.ub.edu/dspace/bitstream/2445/117062/2/memoria.pdf</a:t>
            </a:r>
            <a:r>
              <a:rPr lang="es-MX" dirty="0" smtClean="0">
                <a:solidFill>
                  <a:schemeClr val="accent6"/>
                </a:solidFill>
              </a:rPr>
              <a:t> </a:t>
            </a:r>
            <a:endParaRPr lang="es-MX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accent6"/>
                </a:solidFill>
              </a:rPr>
              <a:t>Woods </a:t>
            </a:r>
            <a:r>
              <a:rPr lang="es-MX" dirty="0">
                <a:solidFill>
                  <a:schemeClr val="accent6"/>
                </a:solidFill>
              </a:rPr>
              <a:t>A (2014) ¿Qué es lsass.exe? ¿Debería eliminarlo? Encontrado en 13 de mayo, 2020, en </a:t>
            </a:r>
            <a:r>
              <a:rPr lang="es-MX" dirty="0">
                <a:solidFill>
                  <a:schemeClr val="accent6"/>
                </a:solidFill>
                <a:hlinkClick r:id="rId8"/>
              </a:rPr>
              <a:t>https://losvirus.es/lsass-exe</a:t>
            </a:r>
            <a:r>
              <a:rPr lang="es-MX" dirty="0" smtClean="0">
                <a:solidFill>
                  <a:schemeClr val="accent6"/>
                </a:solidFill>
                <a:hlinkClick r:id="rId8"/>
              </a:rPr>
              <a:t>/</a:t>
            </a:r>
            <a:r>
              <a:rPr lang="es-MX" dirty="0" smtClean="0">
                <a:solidFill>
                  <a:schemeClr val="accent6"/>
                </a:solidFill>
              </a:rPr>
              <a:t> </a:t>
            </a:r>
            <a:endParaRPr lang="es-MX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 smtClean="0">
                <a:solidFill>
                  <a:schemeClr val="accent6"/>
                </a:solidFill>
              </a:rPr>
              <a:t>StackOverflow</a:t>
            </a:r>
            <a:r>
              <a:rPr lang="es-MX" dirty="0" smtClean="0">
                <a:solidFill>
                  <a:schemeClr val="accent6"/>
                </a:solidFill>
              </a:rPr>
              <a:t> </a:t>
            </a:r>
            <a:r>
              <a:rPr lang="es-MX" dirty="0">
                <a:solidFill>
                  <a:schemeClr val="accent6"/>
                </a:solidFill>
              </a:rPr>
              <a:t>(2015) EXE </a:t>
            </a:r>
            <a:r>
              <a:rPr lang="es-MX" dirty="0" err="1">
                <a:solidFill>
                  <a:schemeClr val="accent6"/>
                </a:solidFill>
              </a:rPr>
              <a:t>header</a:t>
            </a:r>
            <a:r>
              <a:rPr lang="es-MX" dirty="0">
                <a:solidFill>
                  <a:schemeClr val="accent6"/>
                </a:solidFill>
              </a:rPr>
              <a:t> </a:t>
            </a:r>
            <a:r>
              <a:rPr lang="es-MX" dirty="0" err="1">
                <a:solidFill>
                  <a:schemeClr val="accent6"/>
                </a:solidFill>
              </a:rPr>
              <a:t>information</a:t>
            </a:r>
            <a:r>
              <a:rPr lang="es-MX" dirty="0">
                <a:solidFill>
                  <a:schemeClr val="accent6"/>
                </a:solidFill>
              </a:rPr>
              <a:t> (.</a:t>
            </a:r>
            <a:r>
              <a:rPr lang="es-MX" dirty="0" err="1">
                <a:solidFill>
                  <a:schemeClr val="accent6"/>
                </a:solidFill>
              </a:rPr>
              <a:t>reloc</a:t>
            </a:r>
            <a:r>
              <a:rPr lang="es-MX" dirty="0">
                <a:solidFill>
                  <a:schemeClr val="accent6"/>
                </a:solidFill>
              </a:rPr>
              <a:t> &amp; .</a:t>
            </a:r>
            <a:r>
              <a:rPr lang="es-MX" dirty="0" err="1">
                <a:solidFill>
                  <a:schemeClr val="accent6"/>
                </a:solidFill>
              </a:rPr>
              <a:t>rsrc</a:t>
            </a:r>
            <a:r>
              <a:rPr lang="es-MX" dirty="0">
                <a:solidFill>
                  <a:schemeClr val="accent6"/>
                </a:solidFill>
              </a:rPr>
              <a:t> </a:t>
            </a:r>
            <a:r>
              <a:rPr lang="es-MX" dirty="0" err="1">
                <a:solidFill>
                  <a:schemeClr val="accent6"/>
                </a:solidFill>
              </a:rPr>
              <a:t>meaning</a:t>
            </a:r>
            <a:r>
              <a:rPr lang="es-MX" dirty="0">
                <a:solidFill>
                  <a:schemeClr val="accent6"/>
                </a:solidFill>
              </a:rPr>
              <a:t> ) </a:t>
            </a:r>
            <a:r>
              <a:rPr lang="es-MX" dirty="0">
                <a:solidFill>
                  <a:schemeClr val="accent6"/>
                </a:solidFill>
                <a:hlinkClick r:id="rId9"/>
              </a:rPr>
              <a:t>https://</a:t>
            </a:r>
            <a:r>
              <a:rPr lang="es-MX" dirty="0" smtClean="0">
                <a:solidFill>
                  <a:schemeClr val="accent6"/>
                </a:solidFill>
                <a:hlinkClick r:id="rId9"/>
              </a:rPr>
              <a:t>stackoverflow.com/questions/27214966/exe-header-information-reloc-rsrc-meaning</a:t>
            </a:r>
            <a:r>
              <a:rPr lang="es-MX" dirty="0" smtClean="0">
                <a:solidFill>
                  <a:schemeClr val="accent6"/>
                </a:solidFill>
              </a:rPr>
              <a:t> </a:t>
            </a:r>
            <a:endParaRPr lang="es-MX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accent6"/>
                </a:solidFill>
              </a:rPr>
              <a:t>Microsoft </a:t>
            </a:r>
            <a:r>
              <a:rPr lang="es-MX" dirty="0">
                <a:solidFill>
                  <a:schemeClr val="accent6"/>
                </a:solidFill>
              </a:rPr>
              <a:t>(2020) </a:t>
            </a:r>
            <a:r>
              <a:rPr lang="es-MX" dirty="0" err="1">
                <a:solidFill>
                  <a:schemeClr val="accent6"/>
                </a:solidFill>
              </a:rPr>
              <a:t>Documentation</a:t>
            </a:r>
            <a:r>
              <a:rPr lang="es-MX" dirty="0">
                <a:solidFill>
                  <a:schemeClr val="accent6"/>
                </a:solidFill>
              </a:rPr>
              <a:t>. Encontrado el 13 de mayo, 2020, en </a:t>
            </a:r>
            <a:r>
              <a:rPr lang="es-MX" dirty="0">
                <a:solidFill>
                  <a:schemeClr val="accent6"/>
                </a:solidFill>
                <a:hlinkClick r:id="rId10"/>
              </a:rPr>
              <a:t>https://docs.microsoft.com/en-us</a:t>
            </a:r>
            <a:r>
              <a:rPr lang="es-MX" dirty="0" smtClean="0">
                <a:solidFill>
                  <a:schemeClr val="accent6"/>
                </a:solidFill>
                <a:hlinkClick r:id="rId10"/>
              </a:rPr>
              <a:t>/</a:t>
            </a:r>
            <a:r>
              <a:rPr lang="es-MX" dirty="0" smtClean="0">
                <a:solidFill>
                  <a:schemeClr val="accent6"/>
                </a:solidFill>
              </a:rPr>
              <a:t> </a:t>
            </a:r>
            <a:endParaRPr lang="es-MX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57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368300" y="1500333"/>
            <a:ext cx="6172200" cy="1116400"/>
          </a:xfrm>
        </p:spPr>
        <p:txBody>
          <a:bodyPr/>
          <a:lstStyle/>
          <a:p>
            <a:r>
              <a:rPr lang="es-MX" sz="4800" dirty="0" smtClean="0"/>
              <a:t>¿Qué es un Malware?</a:t>
            </a:r>
            <a:endParaRPr lang="es-MX" sz="4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3204103"/>
            <a:ext cx="5270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 smtClean="0">
                <a:solidFill>
                  <a:schemeClr val="bg1"/>
                </a:solidFill>
              </a:rPr>
              <a:t>Malicious</a:t>
            </a:r>
            <a:r>
              <a:rPr lang="es-MX" sz="2400" dirty="0" smtClean="0">
                <a:solidFill>
                  <a:schemeClr val="bg1"/>
                </a:solidFill>
              </a:rPr>
              <a:t> Software es un programa o código diseñado para llevar a cabo a acciones no deseadas y sin conocimiento del usuario.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0" y="884237"/>
            <a:ext cx="3590925" cy="27527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2" y="3636962"/>
            <a:ext cx="3657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3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é es Ransomware? | Herramienta para eliminarlo | Ava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06" y="2572044"/>
            <a:ext cx="2231821" cy="216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4724400" y="1883114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accent6"/>
                </a:solidFill>
              </a:rPr>
              <a:t>Programa que </a:t>
            </a:r>
            <a:r>
              <a:rPr lang="es-MX" sz="2800" dirty="0" smtClean="0">
                <a:solidFill>
                  <a:schemeClr val="accent6"/>
                </a:solidFill>
              </a:rPr>
              <a:t>restringe </a:t>
            </a:r>
            <a:r>
              <a:rPr lang="es-MX" sz="2800" dirty="0">
                <a:solidFill>
                  <a:schemeClr val="accent6"/>
                </a:solidFill>
              </a:rPr>
              <a:t>el acceso  a determinadas partes de los SO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 smtClean="0">
                <a:solidFill>
                  <a:schemeClr val="accent6"/>
                </a:solidFill>
              </a:rPr>
              <a:t>Encriptan </a:t>
            </a:r>
            <a:r>
              <a:rPr lang="es-MX" sz="2800" dirty="0">
                <a:solidFill>
                  <a:schemeClr val="accent6"/>
                </a:solidFill>
              </a:rPr>
              <a:t>los </a:t>
            </a:r>
            <a:r>
              <a:rPr lang="es-MX" sz="2800" dirty="0" smtClean="0">
                <a:solidFill>
                  <a:schemeClr val="accent6"/>
                </a:solidFill>
              </a:rPr>
              <a:t>archivos, </a:t>
            </a:r>
            <a:r>
              <a:rPr lang="es-MX" sz="2800" dirty="0">
                <a:solidFill>
                  <a:schemeClr val="accent6"/>
                </a:solidFill>
              </a:rPr>
              <a:t>quitando el control de estos al </a:t>
            </a:r>
            <a:r>
              <a:rPr lang="es-MX" sz="2800" dirty="0" smtClean="0">
                <a:solidFill>
                  <a:schemeClr val="accent6"/>
                </a:solidFill>
              </a:rPr>
              <a:t>usuario.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 smtClean="0">
                <a:solidFill>
                  <a:schemeClr val="accent6"/>
                </a:solidFill>
              </a:rPr>
              <a:t>Después de la encriptación el usuario es informado.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 smtClean="0">
                <a:solidFill>
                  <a:schemeClr val="accent6"/>
                </a:solidFill>
              </a:rPr>
              <a:t>Engaño para realizar un “pago de rescate”</a:t>
            </a:r>
          </a:p>
        </p:txBody>
      </p:sp>
      <p:sp>
        <p:nvSpPr>
          <p:cNvPr id="10" name="Título 9"/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s-MX" dirty="0" smtClean="0"/>
              <a:t>RANSOMWARE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5750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44567" y="1875800"/>
            <a:ext cx="2508400" cy="612800"/>
          </a:xfrm>
        </p:spPr>
        <p:txBody>
          <a:bodyPr/>
          <a:lstStyle/>
          <a:p>
            <a:r>
              <a:rPr lang="es-MX" dirty="0" smtClean="0"/>
              <a:t>Ransomware de Bloqueo</a:t>
            </a:r>
            <a:endParaRPr lang="es-MX" dirty="0"/>
          </a:p>
        </p:txBody>
      </p:sp>
      <p:sp>
        <p:nvSpPr>
          <p:cNvPr id="4" name="Título 3"/>
          <p:cNvSpPr>
            <a:spLocks noGrp="1"/>
          </p:cNvSpPr>
          <p:nvPr>
            <p:ph type="ctrTitle" idx="2"/>
          </p:nvPr>
        </p:nvSpPr>
        <p:spPr>
          <a:xfrm>
            <a:off x="4563365" y="1875800"/>
            <a:ext cx="2508400" cy="612800"/>
          </a:xfrm>
        </p:spPr>
        <p:txBody>
          <a:bodyPr/>
          <a:lstStyle/>
          <a:p>
            <a:r>
              <a:rPr lang="es-MX" dirty="0" err="1" smtClean="0"/>
              <a:t>Crypto-ransomware</a:t>
            </a:r>
            <a:endParaRPr lang="es-MX" dirty="0"/>
          </a:p>
        </p:txBody>
      </p:sp>
      <p:sp>
        <p:nvSpPr>
          <p:cNvPr id="6" name="Título 5"/>
          <p:cNvSpPr>
            <a:spLocks noGrp="1"/>
          </p:cNvSpPr>
          <p:nvPr>
            <p:ph type="ctrTitle" idx="4"/>
          </p:nvPr>
        </p:nvSpPr>
        <p:spPr>
          <a:xfrm>
            <a:off x="7682164" y="1875800"/>
            <a:ext cx="3544635" cy="612800"/>
          </a:xfrm>
        </p:spPr>
        <p:txBody>
          <a:bodyPr/>
          <a:lstStyle/>
          <a:p>
            <a:r>
              <a:rPr lang="es-MX" dirty="0" smtClean="0"/>
              <a:t>Modificación de Master </a:t>
            </a:r>
            <a:r>
              <a:rPr lang="es-MX" dirty="0" err="1" smtClean="0"/>
              <a:t>Boot</a:t>
            </a:r>
            <a:r>
              <a:rPr lang="es-MX" dirty="0" smtClean="0"/>
              <a:t> Record</a:t>
            </a:r>
            <a:endParaRPr lang="es-MX" dirty="0"/>
          </a:p>
        </p:txBody>
      </p:sp>
      <p:sp>
        <p:nvSpPr>
          <p:cNvPr id="8" name="Título 7"/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s-MX" dirty="0" smtClean="0"/>
              <a:t>Tipos de Ransomware</a:t>
            </a:r>
            <a:endParaRPr lang="es-MX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/>
          <a:srcRect l="17742" r="18977"/>
          <a:stretch/>
        </p:blipFill>
        <p:spPr>
          <a:xfrm>
            <a:off x="1444567" y="3045100"/>
            <a:ext cx="2508400" cy="222968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365" y="3076929"/>
            <a:ext cx="2889250" cy="2166938"/>
          </a:xfrm>
          <a:prstGeom prst="rect">
            <a:avLst/>
          </a:prstGeom>
        </p:spPr>
      </p:pic>
      <p:pic>
        <p:nvPicPr>
          <p:cNvPr id="1026" name="Picture 2" descr="OS Master Boot Record - javatpoi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164" y="3432529"/>
            <a:ext cx="3600717" cy="152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16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es-MX" dirty="0" err="1" smtClean="0">
                <a:solidFill>
                  <a:schemeClr val="accent5"/>
                </a:solidFill>
              </a:rPr>
              <a:t>WannaCry</a:t>
            </a:r>
            <a:endParaRPr lang="es-MX" dirty="0">
              <a:solidFill>
                <a:schemeClr val="accent5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700" y="2241550"/>
            <a:ext cx="4762500" cy="23812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25100" y="2241550"/>
            <a:ext cx="508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chemeClr val="bg1"/>
                </a:solidFill>
              </a:rPr>
              <a:t>Derivado de Ransomware dirigido al SO 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chemeClr val="bg1"/>
                </a:solidFill>
              </a:rPr>
              <a:t>Uso de vulnerabilidad desarrollada por Seguridad Nacional de EU. Filtrada </a:t>
            </a:r>
            <a:r>
              <a:rPr lang="es-MX" sz="2400" dirty="0">
                <a:solidFill>
                  <a:schemeClr val="bg1"/>
                </a:solidFill>
              </a:rPr>
              <a:t>por </a:t>
            </a:r>
            <a:r>
              <a:rPr lang="es-MX" sz="2400" dirty="0" smtClean="0">
                <a:solidFill>
                  <a:schemeClr val="bg1"/>
                </a:solidFill>
              </a:rPr>
              <a:t>“Shadow </a:t>
            </a:r>
            <a:r>
              <a:rPr lang="es-MX" sz="2400" dirty="0" err="1">
                <a:solidFill>
                  <a:schemeClr val="bg1"/>
                </a:solidFill>
              </a:rPr>
              <a:t>Brokers</a:t>
            </a:r>
            <a:r>
              <a:rPr lang="es-MX" sz="2400" dirty="0">
                <a:solidFill>
                  <a:schemeClr val="bg1"/>
                </a:solidFill>
              </a:rPr>
              <a:t>" el 14 de abril de </a:t>
            </a:r>
            <a:r>
              <a:rPr lang="es-MX" sz="2400" dirty="0" smtClean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9" name="Rectángulo 8"/>
          <p:cNvSpPr/>
          <p:nvPr/>
        </p:nvSpPr>
        <p:spPr>
          <a:xfrm>
            <a:off x="7071495" y="4919206"/>
            <a:ext cx="45849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</a:rPr>
              <a:t>Inicio de ataques el 12 de mayo, 2017.</a:t>
            </a:r>
          </a:p>
        </p:txBody>
      </p:sp>
    </p:spTree>
    <p:extLst>
      <p:ext uri="{BB962C8B-B14F-4D97-AF65-F5344CB8AC3E}">
        <p14:creationId xmlns:p14="http://schemas.microsoft.com/office/powerpoint/2010/main" val="1548388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es-MX" dirty="0" smtClean="0">
                <a:solidFill>
                  <a:schemeClr val="accent5"/>
                </a:solidFill>
              </a:rPr>
              <a:t>Protocolo SMB</a:t>
            </a:r>
            <a:endParaRPr lang="es-MX" dirty="0">
              <a:solidFill>
                <a:schemeClr val="accent5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825100" y="2508204"/>
            <a:ext cx="6809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chemeClr val="bg1"/>
                </a:solidFill>
              </a:rPr>
              <a:t>Protocolo de Red de SO Windows</a:t>
            </a:r>
          </a:p>
          <a:p>
            <a:r>
              <a:rPr lang="es-MX" sz="2400" dirty="0" smtClean="0">
                <a:solidFill>
                  <a:schemeClr val="bg1"/>
                </a:solidFill>
              </a:rPr>
              <a:t>Permite compartir archivos, conexión con impresoras y puerto seriales en una red.</a:t>
            </a:r>
          </a:p>
          <a:p>
            <a:r>
              <a:rPr lang="es-MX" sz="2400" dirty="0" smtClean="0">
                <a:solidFill>
                  <a:schemeClr val="bg1"/>
                </a:solidFill>
              </a:rPr>
              <a:t>Puede usarse a través de internet sobre el protocolo TCP/IP.</a:t>
            </a:r>
          </a:p>
          <a:p>
            <a:endParaRPr lang="es-MX" sz="2400" dirty="0" smtClean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200" y="2508204"/>
            <a:ext cx="4267200" cy="197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7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825100" y="2238900"/>
            <a:ext cx="5474100" cy="2786800"/>
          </a:xfrm>
        </p:spPr>
        <p:txBody>
          <a:bodyPr/>
          <a:lstStyle/>
          <a:p>
            <a:r>
              <a:rPr lang="es-MX" sz="2400" dirty="0" smtClean="0"/>
              <a:t>Vulnerabilidad encontrada por NSA. </a:t>
            </a:r>
          </a:p>
          <a:p>
            <a:r>
              <a:rPr lang="es-MX" sz="2400" dirty="0"/>
              <a:t>Denotada como </a:t>
            </a:r>
            <a:r>
              <a:rPr lang="es-MX" sz="2400" dirty="0" smtClean="0"/>
              <a:t>‘CVE-2017-0144’</a:t>
            </a:r>
          </a:p>
          <a:p>
            <a:r>
              <a:rPr lang="es-MX" sz="2400" dirty="0" smtClean="0"/>
              <a:t>Permite ejecución de código arbitrario a través de paquetes, esto de manera remota.</a:t>
            </a:r>
            <a:endParaRPr lang="es-MX" sz="2400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825100" y="548900"/>
            <a:ext cx="6845700" cy="770400"/>
          </a:xfrm>
        </p:spPr>
        <p:txBody>
          <a:bodyPr/>
          <a:lstStyle/>
          <a:p>
            <a:r>
              <a:rPr lang="es-MX" dirty="0" err="1" smtClean="0">
                <a:solidFill>
                  <a:schemeClr val="accent5"/>
                </a:solidFill>
              </a:rPr>
              <a:t>Exploit</a:t>
            </a:r>
            <a:r>
              <a:rPr lang="es-MX" dirty="0" smtClean="0">
                <a:solidFill>
                  <a:schemeClr val="accent5"/>
                </a:solidFill>
              </a:rPr>
              <a:t> EternalBlue</a:t>
            </a:r>
            <a:endParaRPr lang="es-MX" dirty="0">
              <a:solidFill>
                <a:schemeClr val="accent5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2687566"/>
            <a:ext cx="4394200" cy="159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98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183450" y="1027033"/>
            <a:ext cx="5890633" cy="730400"/>
          </a:xfrm>
        </p:spPr>
        <p:txBody>
          <a:bodyPr/>
          <a:lstStyle/>
          <a:p>
            <a:r>
              <a:rPr lang="es-MX" b="1" dirty="0" smtClean="0"/>
              <a:t>Características y  Procedimiento de Ataque</a:t>
            </a:r>
            <a:r>
              <a:rPr lang="es-MX" dirty="0" smtClean="0"/>
              <a:t> 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792" y="2341633"/>
            <a:ext cx="5441950" cy="304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22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0200" y="178033"/>
            <a:ext cx="5157800" cy="1117600"/>
          </a:xfrm>
        </p:spPr>
        <p:txBody>
          <a:bodyPr/>
          <a:lstStyle/>
          <a:p>
            <a:r>
              <a:rPr lang="es-MX" sz="4400" dirty="0" smtClean="0">
                <a:solidFill>
                  <a:schemeClr val="accent3"/>
                </a:solidFill>
              </a:rPr>
              <a:t>Características</a:t>
            </a:r>
            <a:r>
              <a:rPr lang="es-MX" dirty="0" smtClean="0">
                <a:solidFill>
                  <a:schemeClr val="accent3"/>
                </a:solidFill>
              </a:rPr>
              <a:t> </a:t>
            </a:r>
            <a:endParaRPr lang="es-MX" dirty="0">
              <a:solidFill>
                <a:schemeClr val="accent3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143000" y="16002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accent3"/>
                </a:solidFill>
              </a:rPr>
              <a:t>Gusano que usa el </a:t>
            </a:r>
            <a:r>
              <a:rPr lang="es-MX" dirty="0" err="1" smtClean="0">
                <a:solidFill>
                  <a:schemeClr val="accent3"/>
                </a:solidFill>
              </a:rPr>
              <a:t>exploit</a:t>
            </a:r>
            <a:endParaRPr lang="es-MX" dirty="0">
              <a:solidFill>
                <a:schemeClr val="accent3"/>
              </a:solidFill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400222"/>
              </p:ext>
            </p:extLst>
          </p:nvPr>
        </p:nvGraphicFramePr>
        <p:xfrm>
          <a:off x="1138555" y="2630327"/>
          <a:ext cx="4449445" cy="21458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2078">
                  <a:extLst>
                    <a:ext uri="{9D8B030D-6E8A-4147-A177-3AD203B41FA5}">
                      <a16:colId xmlns:a16="http://schemas.microsoft.com/office/drawing/2014/main" val="4097340136"/>
                    </a:ext>
                  </a:extLst>
                </a:gridCol>
                <a:gridCol w="2227367">
                  <a:extLst>
                    <a:ext uri="{9D8B030D-6E8A-4147-A177-3AD203B41FA5}">
                      <a16:colId xmlns:a16="http://schemas.microsoft.com/office/drawing/2014/main" val="1738220381"/>
                    </a:ext>
                  </a:extLst>
                </a:gridCol>
              </a:tblGrid>
              <a:tr h="44096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1800">
                          <a:effectLst/>
                        </a:rPr>
                        <a:t>Tamaño</a:t>
                      </a:r>
                      <a:endParaRPr lang="es-MX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1800">
                          <a:effectLst/>
                        </a:rPr>
                        <a:t>3.723.264 bytes</a:t>
                      </a:r>
                      <a:endParaRPr lang="es-MX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8562516"/>
                  </a:ext>
                </a:extLst>
              </a:tr>
              <a:tr h="44096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1800">
                          <a:effectLst/>
                        </a:rPr>
                        <a:t>Fecha interna</a:t>
                      </a:r>
                      <a:endParaRPr lang="es-MX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1800">
                          <a:effectLst/>
                        </a:rPr>
                        <a:t>20/11/2010 10:03</a:t>
                      </a:r>
                      <a:endParaRPr lang="es-MX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6648996"/>
                  </a:ext>
                </a:extLst>
              </a:tr>
              <a:tr h="44096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1800">
                          <a:effectLst/>
                        </a:rPr>
                        <a:t>Compilador</a:t>
                      </a:r>
                      <a:endParaRPr lang="es-MX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1800">
                          <a:effectLst/>
                        </a:rPr>
                        <a:t>Microsoft Visual C++ 6.0</a:t>
                      </a:r>
                      <a:endParaRPr lang="es-MX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0356453"/>
                  </a:ext>
                </a:extLst>
              </a:tr>
              <a:tr h="44096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1800">
                          <a:effectLst/>
                        </a:rPr>
                        <a:t>Nombre </a:t>
                      </a:r>
                      <a:endParaRPr lang="es-MX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1800" dirty="0">
                          <a:effectLst/>
                        </a:rPr>
                        <a:t>mssecsvc.exe</a:t>
                      </a:r>
                      <a:endParaRPr lang="es-MX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0615046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212580"/>
              </p:ext>
            </p:extLst>
          </p:nvPr>
        </p:nvGraphicFramePr>
        <p:xfrm>
          <a:off x="6945124" y="2264568"/>
          <a:ext cx="4357876" cy="24620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8938">
                  <a:extLst>
                    <a:ext uri="{9D8B030D-6E8A-4147-A177-3AD203B41FA5}">
                      <a16:colId xmlns:a16="http://schemas.microsoft.com/office/drawing/2014/main" val="3783272501"/>
                    </a:ext>
                  </a:extLst>
                </a:gridCol>
                <a:gridCol w="2178938">
                  <a:extLst>
                    <a:ext uri="{9D8B030D-6E8A-4147-A177-3AD203B41FA5}">
                      <a16:colId xmlns:a16="http://schemas.microsoft.com/office/drawing/2014/main" val="2500281475"/>
                    </a:ext>
                  </a:extLst>
                </a:gridCol>
              </a:tblGrid>
              <a:tr h="492406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1800">
                          <a:effectLst/>
                        </a:rPr>
                        <a:t>Nombre</a:t>
                      </a:r>
                      <a:endParaRPr lang="es-MX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1800" dirty="0" smtClean="0">
                          <a:effectLst/>
                        </a:rPr>
                        <a:t>Tamaño (kb)</a:t>
                      </a:r>
                      <a:endParaRPr lang="es-MX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1979080"/>
                  </a:ext>
                </a:extLst>
              </a:tr>
              <a:tr h="492406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1800">
                          <a:effectLst/>
                        </a:rPr>
                        <a:t>.text</a:t>
                      </a:r>
                      <a:endParaRPr lang="es-MX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1800">
                          <a:effectLst/>
                        </a:rPr>
                        <a:t>36.864</a:t>
                      </a:r>
                      <a:endParaRPr lang="es-MX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5707105"/>
                  </a:ext>
                </a:extLst>
              </a:tr>
              <a:tr h="492406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1800">
                          <a:effectLst/>
                        </a:rPr>
                        <a:t>.rdata</a:t>
                      </a:r>
                      <a:endParaRPr lang="es-MX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1800">
                          <a:effectLst/>
                        </a:rPr>
                        <a:t>4.096</a:t>
                      </a:r>
                      <a:endParaRPr lang="es-MX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317220"/>
                  </a:ext>
                </a:extLst>
              </a:tr>
              <a:tr h="492406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1800">
                          <a:effectLst/>
                        </a:rPr>
                        <a:t>.data</a:t>
                      </a:r>
                      <a:endParaRPr lang="es-MX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1800">
                          <a:effectLst/>
                        </a:rPr>
                        <a:t>159.744</a:t>
                      </a:r>
                      <a:endParaRPr lang="es-MX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9192364"/>
                  </a:ext>
                </a:extLst>
              </a:tr>
              <a:tr h="492406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1800" dirty="0">
                          <a:effectLst/>
                        </a:rPr>
                        <a:t>.</a:t>
                      </a:r>
                      <a:r>
                        <a:rPr lang="es-MX" sz="1800" dirty="0" err="1">
                          <a:effectLst/>
                        </a:rPr>
                        <a:t>rsrc</a:t>
                      </a:r>
                      <a:endParaRPr lang="es-MX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MX" sz="1800" dirty="0">
                          <a:effectLst/>
                        </a:rPr>
                        <a:t>3,518.464</a:t>
                      </a:r>
                      <a:endParaRPr lang="es-MX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8799404"/>
                  </a:ext>
                </a:extLst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085330" y="1600200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accent3"/>
                </a:solidFill>
              </a:rPr>
              <a:t>Secciones de memoria </a:t>
            </a:r>
            <a:r>
              <a:rPr lang="es-MX" dirty="0" err="1" smtClean="0">
                <a:solidFill>
                  <a:schemeClr val="accent3"/>
                </a:solidFill>
              </a:rPr>
              <a:t>uilizados</a:t>
            </a:r>
            <a:endParaRPr lang="es-MX" dirty="0">
              <a:solidFill>
                <a:schemeClr val="accent3"/>
              </a:solidFill>
            </a:endParaRPr>
          </a:p>
        </p:txBody>
      </p:sp>
      <p:pic>
        <p:nvPicPr>
          <p:cNvPr id="2050" name="Picture 2" descr="Gusanos 2: armageddon gusanos clan wars playstation, gusano ..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5245177"/>
            <a:ext cx="3300730" cy="163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267555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Science Consulting by Slidesgo</Template>
  <TotalTime>2597</TotalTime>
  <Words>860</Words>
  <Application>Microsoft Office PowerPoint</Application>
  <PresentationFormat>Panorámica</PresentationFormat>
  <Paragraphs>114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30" baseType="lpstr">
      <vt:lpstr>Advent Pro SemiBold</vt:lpstr>
      <vt:lpstr>Arial</vt:lpstr>
      <vt:lpstr>Calibri</vt:lpstr>
      <vt:lpstr>Fira Sans Condensed Medium</vt:lpstr>
      <vt:lpstr>Fira Sans Extra Condensed Medium</vt:lpstr>
      <vt:lpstr>Maven Pro</vt:lpstr>
      <vt:lpstr>Proxima Nova</vt:lpstr>
      <vt:lpstr>Proxima Nova Semibold</vt:lpstr>
      <vt:lpstr>Share Tech</vt:lpstr>
      <vt:lpstr>Times New Roman</vt:lpstr>
      <vt:lpstr>Data Science Consulting by Slidesgo</vt:lpstr>
      <vt:lpstr>Slidesgo Final Pages</vt:lpstr>
      <vt:lpstr>WannaCry y EternalBlue</vt:lpstr>
      <vt:lpstr>¿Qué es un Malware?</vt:lpstr>
      <vt:lpstr>RANSOMWARE</vt:lpstr>
      <vt:lpstr>Ransomware de Bloqueo</vt:lpstr>
      <vt:lpstr>WannaCry</vt:lpstr>
      <vt:lpstr>Protocolo SMB</vt:lpstr>
      <vt:lpstr>Exploit EternalBlue</vt:lpstr>
      <vt:lpstr>Características y  Procedimiento de Ataque </vt:lpstr>
      <vt:lpstr>Características </vt:lpstr>
      <vt:lpstr>Información del Fichero </vt:lpstr>
      <vt:lpstr>Proceso de Ingreso</vt:lpstr>
      <vt:lpstr>Proceso de infección Local a Remota</vt:lpstr>
      <vt:lpstr>Proceso de infección Local a Remota</vt:lpstr>
      <vt:lpstr>Proceso de Cifrado</vt:lpstr>
      <vt:lpstr>Proceso de Descifrado</vt:lpstr>
      <vt:lpstr>Prevención de Ataque</vt:lpstr>
      <vt:lpstr>Bibliografía</vt:lpstr>
      <vt:lpstr>Bibliografía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WannaCry y EternalBlue</dc:title>
  <dc:creator>Sergio Gabriel Reza Chavarria</dc:creator>
  <cp:lastModifiedBy>Sergio Gabriel Reza Chavarria</cp:lastModifiedBy>
  <cp:revision>45</cp:revision>
  <dcterms:created xsi:type="dcterms:W3CDTF">2020-05-12T00:11:29Z</dcterms:created>
  <dcterms:modified xsi:type="dcterms:W3CDTF">2020-05-21T12:00:31Z</dcterms:modified>
</cp:coreProperties>
</file>